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83" r:id="rId3"/>
    <p:sldId id="282" r:id="rId4"/>
    <p:sldId id="260" r:id="rId5"/>
    <p:sldId id="284" r:id="rId6"/>
    <p:sldId id="286" r:id="rId7"/>
    <p:sldId id="287" r:id="rId8"/>
    <p:sldId id="288" r:id="rId9"/>
    <p:sldId id="289" r:id="rId10"/>
    <p:sldId id="291" r:id="rId11"/>
    <p:sldId id="293" r:id="rId12"/>
    <p:sldId id="292" r:id="rId13"/>
    <p:sldId id="294" r:id="rId14"/>
    <p:sldId id="295" r:id="rId15"/>
    <p:sldId id="296" r:id="rId16"/>
    <p:sldId id="297" r:id="rId17"/>
    <p:sldId id="298" r:id="rId18"/>
    <p:sldId id="299" r:id="rId19"/>
    <p:sldId id="302" r:id="rId20"/>
    <p:sldId id="303" r:id="rId21"/>
    <p:sldId id="300" r:id="rId22"/>
    <p:sldId id="304" r:id="rId23"/>
    <p:sldId id="305" r:id="rId24"/>
    <p:sldId id="280" r:id="rId25"/>
    <p:sldId id="306" r:id="rId2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T Sans Narrow" panose="020B0506020203020204" pitchFamily="34" charset="7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239A9F-6425-4E98-996C-36511438B1B6}">
  <a:tblStyle styleId="{C9239A9F-6425-4E98-996C-36511438B1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1"/>
    <p:restoredTop sz="94685"/>
  </p:normalViewPr>
  <p:slideViewPr>
    <p:cSldViewPr snapToGrid="0">
      <p:cViewPr varScale="1">
        <p:scale>
          <a:sx n="119" d="100"/>
          <a:sy n="119" d="100"/>
        </p:scale>
        <p:origin x="10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CDCCE5-25D1-5C4E-AB93-FCEF52E5932C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36D83F-FFD5-E44C-9C28-7E97EB9CE547}">
      <dgm:prSet phldrT="[Text]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/>
            <a:t>1. Dummy coding</a:t>
          </a:r>
        </a:p>
      </dgm:t>
    </dgm:pt>
    <dgm:pt modelId="{33DA1D8D-489F-1F4B-B3F4-DCF67DAF36D4}" type="parTrans" cxnId="{152159D9-1C8D-CB4B-B6BF-D618CBE16B71}">
      <dgm:prSet/>
      <dgm:spPr/>
      <dgm:t>
        <a:bodyPr/>
        <a:lstStyle/>
        <a:p>
          <a:endParaRPr lang="en-US"/>
        </a:p>
      </dgm:t>
    </dgm:pt>
    <dgm:pt modelId="{54E90048-B854-254F-9E4D-8AB092FA4EE0}" type="sibTrans" cxnId="{152159D9-1C8D-CB4B-B6BF-D618CBE16B71}">
      <dgm:prSet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B775BDFD-DAAA-FB41-B07C-DCE1118740C1}">
      <dgm:prSet phldrT="[Text]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/>
            <a:t>2. KNN based feature clustering</a:t>
          </a:r>
        </a:p>
      </dgm:t>
    </dgm:pt>
    <dgm:pt modelId="{EECEBB56-D6AA-3E42-9B26-C0996B116CC2}" type="parTrans" cxnId="{E8E4B78D-0E74-5C4F-AEA0-91736BDFE485}">
      <dgm:prSet/>
      <dgm:spPr/>
      <dgm:t>
        <a:bodyPr/>
        <a:lstStyle/>
        <a:p>
          <a:endParaRPr lang="en-US"/>
        </a:p>
      </dgm:t>
    </dgm:pt>
    <dgm:pt modelId="{6ED809B9-C04F-964C-89D3-BD43A6E983AA}" type="sibTrans" cxnId="{E8E4B78D-0E74-5C4F-AEA0-91736BDFE485}">
      <dgm:prSet/>
      <dgm:spPr/>
      <dgm:t>
        <a:bodyPr/>
        <a:lstStyle/>
        <a:p>
          <a:endParaRPr lang="en-US"/>
        </a:p>
      </dgm:t>
    </dgm:pt>
    <dgm:pt modelId="{7ED275A4-1D23-B240-8F94-5F9E84E8C40C}">
      <dgm:prSet phldrT="[Text]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/>
            <a:t>3. Quantization and clustering</a:t>
          </a:r>
        </a:p>
      </dgm:t>
    </dgm:pt>
    <dgm:pt modelId="{C9744F0C-3CC4-AF4B-B589-6C93F05A6496}" type="parTrans" cxnId="{A29F88EE-E0B4-B74B-A847-B58B28EE8388}">
      <dgm:prSet/>
      <dgm:spPr/>
      <dgm:t>
        <a:bodyPr/>
        <a:lstStyle/>
        <a:p>
          <a:endParaRPr lang="en-US"/>
        </a:p>
      </dgm:t>
    </dgm:pt>
    <dgm:pt modelId="{A9A15C35-046B-FD47-8A2D-F8A738BB9783}" type="sibTrans" cxnId="{A29F88EE-E0B4-B74B-A847-B58B28EE8388}">
      <dgm:prSet/>
      <dgm:spPr/>
      <dgm:t>
        <a:bodyPr/>
        <a:lstStyle/>
        <a:p>
          <a:endParaRPr lang="en-US"/>
        </a:p>
      </dgm:t>
    </dgm:pt>
    <dgm:pt modelId="{25B896F1-ADB8-9C4C-97F9-672D60D879FF}" type="pres">
      <dgm:prSet presAssocID="{D7CDCCE5-25D1-5C4E-AB93-FCEF52E5932C}" presName="Name0" presStyleCnt="0">
        <dgm:presLayoutVars>
          <dgm:chMax val="7"/>
          <dgm:chPref val="7"/>
          <dgm:dir/>
        </dgm:presLayoutVars>
      </dgm:prSet>
      <dgm:spPr/>
    </dgm:pt>
    <dgm:pt modelId="{4D400D1E-8BF2-2844-9485-FB41F48BC4B1}" type="pres">
      <dgm:prSet presAssocID="{D7CDCCE5-25D1-5C4E-AB93-FCEF52E5932C}" presName="Name1" presStyleCnt="0"/>
      <dgm:spPr/>
    </dgm:pt>
    <dgm:pt modelId="{18192EF0-CDA3-9340-9D10-2750A153CC42}" type="pres">
      <dgm:prSet presAssocID="{D7CDCCE5-25D1-5C4E-AB93-FCEF52E5932C}" presName="cycle" presStyleCnt="0"/>
      <dgm:spPr/>
    </dgm:pt>
    <dgm:pt modelId="{213FFE2D-E498-814E-B967-A87C8A9D9114}" type="pres">
      <dgm:prSet presAssocID="{D7CDCCE5-25D1-5C4E-AB93-FCEF52E5932C}" presName="srcNode" presStyleLbl="node1" presStyleIdx="0" presStyleCnt="3"/>
      <dgm:spPr/>
    </dgm:pt>
    <dgm:pt modelId="{4E2C07A7-5AFD-BA45-95BB-12AC3240F08E}" type="pres">
      <dgm:prSet presAssocID="{D7CDCCE5-25D1-5C4E-AB93-FCEF52E5932C}" presName="conn" presStyleLbl="parChTrans1D2" presStyleIdx="0" presStyleCnt="1"/>
      <dgm:spPr/>
    </dgm:pt>
    <dgm:pt modelId="{C0D538AD-E60C-C64E-B339-3782767F3150}" type="pres">
      <dgm:prSet presAssocID="{D7CDCCE5-25D1-5C4E-AB93-FCEF52E5932C}" presName="extraNode" presStyleLbl="node1" presStyleIdx="0" presStyleCnt="3"/>
      <dgm:spPr/>
    </dgm:pt>
    <dgm:pt modelId="{7721A10D-DC8F-E149-B116-D04A5D248A73}" type="pres">
      <dgm:prSet presAssocID="{D7CDCCE5-25D1-5C4E-AB93-FCEF52E5932C}" presName="dstNode" presStyleLbl="node1" presStyleIdx="0" presStyleCnt="3"/>
      <dgm:spPr/>
    </dgm:pt>
    <dgm:pt modelId="{074A1C97-F371-0748-84DF-6FDE58D76F28}" type="pres">
      <dgm:prSet presAssocID="{6836D83F-FFD5-E44C-9C28-7E97EB9CE547}" presName="text_1" presStyleLbl="node1" presStyleIdx="0" presStyleCnt="3">
        <dgm:presLayoutVars>
          <dgm:bulletEnabled val="1"/>
        </dgm:presLayoutVars>
      </dgm:prSet>
      <dgm:spPr/>
    </dgm:pt>
    <dgm:pt modelId="{E0DB4D1C-C276-2047-8E51-2B4E120BCDD7}" type="pres">
      <dgm:prSet presAssocID="{6836D83F-FFD5-E44C-9C28-7E97EB9CE547}" presName="accent_1" presStyleCnt="0"/>
      <dgm:spPr/>
    </dgm:pt>
    <dgm:pt modelId="{AF589F3F-CB88-0543-9D83-5BDD5652C194}" type="pres">
      <dgm:prSet presAssocID="{6836D83F-FFD5-E44C-9C28-7E97EB9CE547}" presName="accentRepeatNode" presStyleLbl="solidFgAcc1" presStyleIdx="0" presStyleCnt="3"/>
      <dgm:spPr>
        <a:ln>
          <a:solidFill>
            <a:schemeClr val="accent5">
              <a:lumMod val="50000"/>
            </a:schemeClr>
          </a:solidFill>
        </a:ln>
      </dgm:spPr>
    </dgm:pt>
    <dgm:pt modelId="{346CD947-F23D-FB44-BF5D-14D6BB6779AC}" type="pres">
      <dgm:prSet presAssocID="{B775BDFD-DAAA-FB41-B07C-DCE1118740C1}" presName="text_2" presStyleLbl="node1" presStyleIdx="1" presStyleCnt="3">
        <dgm:presLayoutVars>
          <dgm:bulletEnabled val="1"/>
        </dgm:presLayoutVars>
      </dgm:prSet>
      <dgm:spPr/>
    </dgm:pt>
    <dgm:pt modelId="{821FFAC9-033D-D643-A916-487AB8FA215A}" type="pres">
      <dgm:prSet presAssocID="{B775BDFD-DAAA-FB41-B07C-DCE1118740C1}" presName="accent_2" presStyleCnt="0"/>
      <dgm:spPr/>
    </dgm:pt>
    <dgm:pt modelId="{B12270CB-EA2B-FE48-B69B-1CE328F10B65}" type="pres">
      <dgm:prSet presAssocID="{B775BDFD-DAAA-FB41-B07C-DCE1118740C1}" presName="accentRepeatNode" presStyleLbl="solidFgAcc1" presStyleIdx="1" presStyleCnt="3"/>
      <dgm:spPr>
        <a:ln>
          <a:solidFill>
            <a:schemeClr val="accent5">
              <a:lumMod val="50000"/>
            </a:schemeClr>
          </a:solidFill>
        </a:ln>
      </dgm:spPr>
    </dgm:pt>
    <dgm:pt modelId="{B2E3C18A-4D50-4342-80D9-87A0E2A34D79}" type="pres">
      <dgm:prSet presAssocID="{7ED275A4-1D23-B240-8F94-5F9E84E8C40C}" presName="text_3" presStyleLbl="node1" presStyleIdx="2" presStyleCnt="3">
        <dgm:presLayoutVars>
          <dgm:bulletEnabled val="1"/>
        </dgm:presLayoutVars>
      </dgm:prSet>
      <dgm:spPr/>
    </dgm:pt>
    <dgm:pt modelId="{70C103F0-C728-5A4B-B5CD-FD7739043FEF}" type="pres">
      <dgm:prSet presAssocID="{7ED275A4-1D23-B240-8F94-5F9E84E8C40C}" presName="accent_3" presStyleCnt="0"/>
      <dgm:spPr/>
    </dgm:pt>
    <dgm:pt modelId="{CF9E6610-F655-8542-BCCE-90D083D00270}" type="pres">
      <dgm:prSet presAssocID="{7ED275A4-1D23-B240-8F94-5F9E84E8C40C}" presName="accentRepeatNode" presStyleLbl="solidFgAcc1" presStyleIdx="2" presStyleCnt="3"/>
      <dgm:spPr>
        <a:ln>
          <a:solidFill>
            <a:schemeClr val="accent5">
              <a:lumMod val="50000"/>
            </a:schemeClr>
          </a:solidFill>
        </a:ln>
      </dgm:spPr>
    </dgm:pt>
  </dgm:ptLst>
  <dgm:cxnLst>
    <dgm:cxn modelId="{644C381F-A956-E246-9041-347DAF8FF6FF}" type="presOf" srcId="{54E90048-B854-254F-9E4D-8AB092FA4EE0}" destId="{4E2C07A7-5AFD-BA45-95BB-12AC3240F08E}" srcOrd="0" destOrd="0" presId="urn:microsoft.com/office/officeart/2008/layout/VerticalCurvedList"/>
    <dgm:cxn modelId="{69968740-E42C-6948-B3B8-BBC8D27527E4}" type="presOf" srcId="{B775BDFD-DAAA-FB41-B07C-DCE1118740C1}" destId="{346CD947-F23D-FB44-BF5D-14D6BB6779AC}" srcOrd="0" destOrd="0" presId="urn:microsoft.com/office/officeart/2008/layout/VerticalCurvedList"/>
    <dgm:cxn modelId="{59FD4045-E032-E74D-A117-8CD9971DD036}" type="presOf" srcId="{7ED275A4-1D23-B240-8F94-5F9E84E8C40C}" destId="{B2E3C18A-4D50-4342-80D9-87A0E2A34D79}" srcOrd="0" destOrd="0" presId="urn:microsoft.com/office/officeart/2008/layout/VerticalCurvedList"/>
    <dgm:cxn modelId="{E8E4B78D-0E74-5C4F-AEA0-91736BDFE485}" srcId="{D7CDCCE5-25D1-5C4E-AB93-FCEF52E5932C}" destId="{B775BDFD-DAAA-FB41-B07C-DCE1118740C1}" srcOrd="1" destOrd="0" parTransId="{EECEBB56-D6AA-3E42-9B26-C0996B116CC2}" sibTransId="{6ED809B9-C04F-964C-89D3-BD43A6E983AA}"/>
    <dgm:cxn modelId="{CE830FBC-7EB7-464E-8B48-0B8B5890DE99}" type="presOf" srcId="{6836D83F-FFD5-E44C-9C28-7E97EB9CE547}" destId="{074A1C97-F371-0748-84DF-6FDE58D76F28}" srcOrd="0" destOrd="0" presId="urn:microsoft.com/office/officeart/2008/layout/VerticalCurvedList"/>
    <dgm:cxn modelId="{152159D9-1C8D-CB4B-B6BF-D618CBE16B71}" srcId="{D7CDCCE5-25D1-5C4E-AB93-FCEF52E5932C}" destId="{6836D83F-FFD5-E44C-9C28-7E97EB9CE547}" srcOrd="0" destOrd="0" parTransId="{33DA1D8D-489F-1F4B-B3F4-DCF67DAF36D4}" sibTransId="{54E90048-B854-254F-9E4D-8AB092FA4EE0}"/>
    <dgm:cxn modelId="{62E0FBE3-9660-2943-A3DA-B5BFB83D0191}" type="presOf" srcId="{D7CDCCE5-25D1-5C4E-AB93-FCEF52E5932C}" destId="{25B896F1-ADB8-9C4C-97F9-672D60D879FF}" srcOrd="0" destOrd="0" presId="urn:microsoft.com/office/officeart/2008/layout/VerticalCurvedList"/>
    <dgm:cxn modelId="{A29F88EE-E0B4-B74B-A847-B58B28EE8388}" srcId="{D7CDCCE5-25D1-5C4E-AB93-FCEF52E5932C}" destId="{7ED275A4-1D23-B240-8F94-5F9E84E8C40C}" srcOrd="2" destOrd="0" parTransId="{C9744F0C-3CC4-AF4B-B589-6C93F05A6496}" sibTransId="{A9A15C35-046B-FD47-8A2D-F8A738BB9783}"/>
    <dgm:cxn modelId="{4C452327-8146-594A-B478-0FDB89943DB5}" type="presParOf" srcId="{25B896F1-ADB8-9C4C-97F9-672D60D879FF}" destId="{4D400D1E-8BF2-2844-9485-FB41F48BC4B1}" srcOrd="0" destOrd="0" presId="urn:microsoft.com/office/officeart/2008/layout/VerticalCurvedList"/>
    <dgm:cxn modelId="{8E0353CC-5819-1B47-AA4A-130608D601E3}" type="presParOf" srcId="{4D400D1E-8BF2-2844-9485-FB41F48BC4B1}" destId="{18192EF0-CDA3-9340-9D10-2750A153CC42}" srcOrd="0" destOrd="0" presId="urn:microsoft.com/office/officeart/2008/layout/VerticalCurvedList"/>
    <dgm:cxn modelId="{A77A13C5-79F8-1F43-B4C9-02DAB818AFE5}" type="presParOf" srcId="{18192EF0-CDA3-9340-9D10-2750A153CC42}" destId="{213FFE2D-E498-814E-B967-A87C8A9D9114}" srcOrd="0" destOrd="0" presId="urn:microsoft.com/office/officeart/2008/layout/VerticalCurvedList"/>
    <dgm:cxn modelId="{3DA37889-4B97-D243-916D-6CE2E5650B35}" type="presParOf" srcId="{18192EF0-CDA3-9340-9D10-2750A153CC42}" destId="{4E2C07A7-5AFD-BA45-95BB-12AC3240F08E}" srcOrd="1" destOrd="0" presId="urn:microsoft.com/office/officeart/2008/layout/VerticalCurvedList"/>
    <dgm:cxn modelId="{E34ECB4C-D587-CF41-9359-3DB4051A0186}" type="presParOf" srcId="{18192EF0-CDA3-9340-9D10-2750A153CC42}" destId="{C0D538AD-E60C-C64E-B339-3782767F3150}" srcOrd="2" destOrd="0" presId="urn:microsoft.com/office/officeart/2008/layout/VerticalCurvedList"/>
    <dgm:cxn modelId="{72424DE9-8323-3A42-82F5-452C8F12BF8E}" type="presParOf" srcId="{18192EF0-CDA3-9340-9D10-2750A153CC42}" destId="{7721A10D-DC8F-E149-B116-D04A5D248A73}" srcOrd="3" destOrd="0" presId="urn:microsoft.com/office/officeart/2008/layout/VerticalCurvedList"/>
    <dgm:cxn modelId="{266CD5FF-8936-1946-B97E-147FE8F803F2}" type="presParOf" srcId="{4D400D1E-8BF2-2844-9485-FB41F48BC4B1}" destId="{074A1C97-F371-0748-84DF-6FDE58D76F28}" srcOrd="1" destOrd="0" presId="urn:microsoft.com/office/officeart/2008/layout/VerticalCurvedList"/>
    <dgm:cxn modelId="{196738C7-E02B-8942-85A2-0EB343B8F136}" type="presParOf" srcId="{4D400D1E-8BF2-2844-9485-FB41F48BC4B1}" destId="{E0DB4D1C-C276-2047-8E51-2B4E120BCDD7}" srcOrd="2" destOrd="0" presId="urn:microsoft.com/office/officeart/2008/layout/VerticalCurvedList"/>
    <dgm:cxn modelId="{490E339F-A238-224E-85D5-9026714608AE}" type="presParOf" srcId="{E0DB4D1C-C276-2047-8E51-2B4E120BCDD7}" destId="{AF589F3F-CB88-0543-9D83-5BDD5652C194}" srcOrd="0" destOrd="0" presId="urn:microsoft.com/office/officeart/2008/layout/VerticalCurvedList"/>
    <dgm:cxn modelId="{4B3CAAFE-29FC-3A4B-A52C-C0984BB2CA9C}" type="presParOf" srcId="{4D400D1E-8BF2-2844-9485-FB41F48BC4B1}" destId="{346CD947-F23D-FB44-BF5D-14D6BB6779AC}" srcOrd="3" destOrd="0" presId="urn:microsoft.com/office/officeart/2008/layout/VerticalCurvedList"/>
    <dgm:cxn modelId="{A3700D85-2CC5-4243-97DE-0A0583DDC5E6}" type="presParOf" srcId="{4D400D1E-8BF2-2844-9485-FB41F48BC4B1}" destId="{821FFAC9-033D-D643-A916-487AB8FA215A}" srcOrd="4" destOrd="0" presId="urn:microsoft.com/office/officeart/2008/layout/VerticalCurvedList"/>
    <dgm:cxn modelId="{1BEA6E2C-4BDD-6E47-876F-3FCBA4EFAF8E}" type="presParOf" srcId="{821FFAC9-033D-D643-A916-487AB8FA215A}" destId="{B12270CB-EA2B-FE48-B69B-1CE328F10B65}" srcOrd="0" destOrd="0" presId="urn:microsoft.com/office/officeart/2008/layout/VerticalCurvedList"/>
    <dgm:cxn modelId="{031D7FED-3978-D84F-8DA0-DEF8034B6EEA}" type="presParOf" srcId="{4D400D1E-8BF2-2844-9485-FB41F48BC4B1}" destId="{B2E3C18A-4D50-4342-80D9-87A0E2A34D79}" srcOrd="5" destOrd="0" presId="urn:microsoft.com/office/officeart/2008/layout/VerticalCurvedList"/>
    <dgm:cxn modelId="{B48BB901-CBE8-9949-82B9-ACBE0B9F4CDE}" type="presParOf" srcId="{4D400D1E-8BF2-2844-9485-FB41F48BC4B1}" destId="{70C103F0-C728-5A4B-B5CD-FD7739043FEF}" srcOrd="6" destOrd="0" presId="urn:microsoft.com/office/officeart/2008/layout/VerticalCurvedList"/>
    <dgm:cxn modelId="{1F58CF38-FE8F-9048-939C-D41C543CEE94}" type="presParOf" srcId="{70C103F0-C728-5A4B-B5CD-FD7739043FEF}" destId="{CF9E6610-F655-8542-BCCE-90D083D002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61C493-8A6A-A746-88BB-4265F7C31C22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86BB10-CC54-BC41-98AC-C4FAA7BE584C}">
      <dgm:prSet phldrT="[Text]" custT="1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Step 1</a:t>
          </a:r>
        </a:p>
      </dgm:t>
    </dgm:pt>
    <dgm:pt modelId="{52C604FB-E580-8E4A-A9E3-0E5075266942}" type="parTrans" cxnId="{5685FD39-5765-294E-A237-A3E6BB02709D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AC2F4C-8283-0644-A977-FA0C2E28C7F0}" type="sibTrans" cxnId="{5685FD39-5765-294E-A237-A3E6BB02709D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BD343A-E355-B648-9372-A2AD7CC05890}">
      <dgm:prSet phldrT="[Text]" custT="1"/>
      <dgm:spPr>
        <a:ln>
          <a:solidFill>
            <a:srgbClr val="7030A0"/>
          </a:solidFill>
        </a:ln>
      </dgm:spPr>
      <dgm:t>
        <a:bodyPr/>
        <a:lstStyle/>
        <a:p>
          <a:r>
            <a:rPr 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Calculat</a:t>
          </a:r>
          <a:r>
            <a:rPr lang="en-US" alt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</a:t>
          </a:r>
          <a:r>
            <a:rPr 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accuracies of </a:t>
          </a:r>
          <a:r>
            <a:rPr lang="en-US" alt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each </a:t>
          </a:r>
          <a:r>
            <a:rPr 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categor</a:t>
          </a:r>
          <a:r>
            <a:rPr lang="en-US" alt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 of a feature</a:t>
          </a:r>
          <a:endParaRPr lang="en-US" sz="1600" dirty="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FCF579-8F35-A44D-9D7B-AA5ACD95708F}" type="parTrans" cxnId="{DEDFECEA-1406-474D-B41C-AC50E9DB156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25AE6C-FB2F-E843-9C3B-12F043D7FA3E}" type="sibTrans" cxnId="{DEDFECEA-1406-474D-B41C-AC50E9DB156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94E1E4-A2B2-9844-B864-B604F020A845}">
      <dgm:prSet phldrT="[Text]" custT="1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Step 2</a:t>
          </a:r>
        </a:p>
      </dgm:t>
    </dgm:pt>
    <dgm:pt modelId="{F81F48BC-C54F-ED4F-B70B-AFF5F31D5ED6}" type="parTrans" cxnId="{FC1F7DD7-8F0D-7646-8E90-A205B05A3CD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31AC9A-7391-9141-93A1-59C5E9705453}" type="sibTrans" cxnId="{FC1F7DD7-8F0D-7646-8E90-A205B05A3CD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2AB1B9-1235-2741-8EB2-8D3552B142D9}">
      <dgm:prSet phldrT="[Text]" custT="1"/>
      <dgm:spPr>
        <a:ln>
          <a:solidFill>
            <a:srgbClr val="7030A0"/>
          </a:solidFill>
        </a:ln>
      </dgm:spPr>
      <dgm:t>
        <a:bodyPr/>
        <a:lstStyle/>
        <a:p>
          <a:r>
            <a:rPr 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Cluster accuracies into </a:t>
          </a:r>
          <a:r>
            <a:rPr lang="en-US" alt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certain </a:t>
          </a:r>
          <a:r>
            <a:rPr 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groups</a:t>
          </a:r>
          <a:endParaRPr lang="en-US" sz="1600" dirty="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F5B000-3B35-DE43-82C4-58D0C49EBD75}" type="parTrans" cxnId="{D37592C1-FF66-9A4F-A396-DA0D4270859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27FB81-0F9C-5E47-8A68-0C16457D3D42}" type="sibTrans" cxnId="{D37592C1-FF66-9A4F-A396-DA0D4270859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FBDAED-8425-2042-B41A-B59200FD318E}">
      <dgm:prSet phldrT="[Text]" custT="1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Step 3</a:t>
          </a:r>
        </a:p>
      </dgm:t>
    </dgm:pt>
    <dgm:pt modelId="{BF072668-11C8-2848-9084-08DCB3845755}" type="parTrans" cxnId="{4D7941FA-EAD2-0842-99E9-8D9D1918060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EADA96-893A-C442-9FCF-4AE4EFBBF9B5}" type="sibTrans" cxnId="{4D7941FA-EAD2-0842-99E9-8D9D1918060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B3EECD-FA1D-3849-8829-65DACF202C09}">
      <dgm:prSet phldrT="[Text]" custT="1"/>
      <dgm:spPr>
        <a:ln>
          <a:solidFill>
            <a:srgbClr val="7030A0"/>
          </a:solidFill>
        </a:ln>
      </dgm:spPr>
      <dgm:t>
        <a:bodyPr/>
        <a:lstStyle/>
        <a:p>
          <a:r>
            <a:rPr 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Dummy cod</a:t>
          </a:r>
          <a:r>
            <a:rPr lang="en-US" alt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</a:t>
          </a:r>
          <a:r>
            <a:rPr 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groups</a:t>
          </a:r>
          <a:endParaRPr lang="en-US" sz="1600" dirty="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37B89B-EA65-9645-8F6D-302067B76D64}" type="parTrans" cxnId="{2289397B-2348-1E4B-BC12-17052AF91090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D86F81-1BE8-604A-A049-D998C3DE8834}" type="sibTrans" cxnId="{2289397B-2348-1E4B-BC12-17052AF91090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F716F9-C3DE-844F-B625-BBE90CA80C6F}" type="pres">
      <dgm:prSet presAssocID="{7861C493-8A6A-A746-88BB-4265F7C31C22}" presName="linearFlow" presStyleCnt="0">
        <dgm:presLayoutVars>
          <dgm:dir/>
          <dgm:animLvl val="lvl"/>
          <dgm:resizeHandles val="exact"/>
        </dgm:presLayoutVars>
      </dgm:prSet>
      <dgm:spPr/>
    </dgm:pt>
    <dgm:pt modelId="{62274562-1806-D549-BA15-8BCC23311624}" type="pres">
      <dgm:prSet presAssocID="{1B86BB10-CC54-BC41-98AC-C4FAA7BE584C}" presName="composite" presStyleCnt="0"/>
      <dgm:spPr/>
    </dgm:pt>
    <dgm:pt modelId="{39A4297F-108D-3544-88E3-FC951FF0D1B8}" type="pres">
      <dgm:prSet presAssocID="{1B86BB10-CC54-BC41-98AC-C4FAA7BE584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C7D1959-B512-0647-9CCA-8B3D4D0EC43F}" type="pres">
      <dgm:prSet presAssocID="{1B86BB10-CC54-BC41-98AC-C4FAA7BE584C}" presName="descendantText" presStyleLbl="alignAcc1" presStyleIdx="0" presStyleCnt="3">
        <dgm:presLayoutVars>
          <dgm:bulletEnabled val="1"/>
        </dgm:presLayoutVars>
      </dgm:prSet>
      <dgm:spPr/>
    </dgm:pt>
    <dgm:pt modelId="{BE658BB4-853A-7A46-8564-AC914EDF6EEE}" type="pres">
      <dgm:prSet presAssocID="{18AC2F4C-8283-0644-A977-FA0C2E28C7F0}" presName="sp" presStyleCnt="0"/>
      <dgm:spPr/>
    </dgm:pt>
    <dgm:pt modelId="{2823580B-B782-E041-BBA9-83F69C6BD522}" type="pres">
      <dgm:prSet presAssocID="{C794E1E4-A2B2-9844-B864-B604F020A845}" presName="composite" presStyleCnt="0"/>
      <dgm:spPr/>
    </dgm:pt>
    <dgm:pt modelId="{28D8A3A9-F4ED-6B44-9B96-B847481CC65E}" type="pres">
      <dgm:prSet presAssocID="{C794E1E4-A2B2-9844-B864-B604F020A84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5C68DB0-DDEC-4840-9A34-22C522A68985}" type="pres">
      <dgm:prSet presAssocID="{C794E1E4-A2B2-9844-B864-B604F020A845}" presName="descendantText" presStyleLbl="alignAcc1" presStyleIdx="1" presStyleCnt="3">
        <dgm:presLayoutVars>
          <dgm:bulletEnabled val="1"/>
        </dgm:presLayoutVars>
      </dgm:prSet>
      <dgm:spPr/>
    </dgm:pt>
    <dgm:pt modelId="{2D5D440C-CCEF-4642-87FD-0901238AED0D}" type="pres">
      <dgm:prSet presAssocID="{C331AC9A-7391-9141-93A1-59C5E9705453}" presName="sp" presStyleCnt="0"/>
      <dgm:spPr/>
    </dgm:pt>
    <dgm:pt modelId="{F429FD56-13EA-E94D-B947-1D8F72D38A51}" type="pres">
      <dgm:prSet presAssocID="{3EFBDAED-8425-2042-B41A-B59200FD318E}" presName="composite" presStyleCnt="0"/>
      <dgm:spPr/>
    </dgm:pt>
    <dgm:pt modelId="{D6DD4D6E-B3A1-F141-B11B-284A61912FBB}" type="pres">
      <dgm:prSet presAssocID="{3EFBDAED-8425-2042-B41A-B59200FD318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4FDE60D-183C-6C46-848D-B06436B241F2}" type="pres">
      <dgm:prSet presAssocID="{3EFBDAED-8425-2042-B41A-B59200FD318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F2AF333-020D-C246-8C89-B66F8C12FD4E}" type="presOf" srcId="{1B86BB10-CC54-BC41-98AC-C4FAA7BE584C}" destId="{39A4297F-108D-3544-88E3-FC951FF0D1B8}" srcOrd="0" destOrd="0" presId="urn:microsoft.com/office/officeart/2005/8/layout/chevron2"/>
    <dgm:cxn modelId="{57D5C737-9482-3E41-B161-BF2EF7B2B03F}" type="presOf" srcId="{3EFBDAED-8425-2042-B41A-B59200FD318E}" destId="{D6DD4D6E-B3A1-F141-B11B-284A61912FBB}" srcOrd="0" destOrd="0" presId="urn:microsoft.com/office/officeart/2005/8/layout/chevron2"/>
    <dgm:cxn modelId="{5685FD39-5765-294E-A237-A3E6BB02709D}" srcId="{7861C493-8A6A-A746-88BB-4265F7C31C22}" destId="{1B86BB10-CC54-BC41-98AC-C4FAA7BE584C}" srcOrd="0" destOrd="0" parTransId="{52C604FB-E580-8E4A-A9E3-0E5075266942}" sibTransId="{18AC2F4C-8283-0644-A977-FA0C2E28C7F0}"/>
    <dgm:cxn modelId="{2289397B-2348-1E4B-BC12-17052AF91090}" srcId="{3EFBDAED-8425-2042-B41A-B59200FD318E}" destId="{18B3EECD-FA1D-3849-8829-65DACF202C09}" srcOrd="0" destOrd="0" parTransId="{C637B89B-EA65-9645-8F6D-302067B76D64}" sibTransId="{C1D86F81-1BE8-604A-A049-D998C3DE8834}"/>
    <dgm:cxn modelId="{A7F0B5AD-A728-4D4E-B49F-4A0B7C8C83F8}" type="presOf" srcId="{7861C493-8A6A-A746-88BB-4265F7C31C22}" destId="{17F716F9-C3DE-844F-B625-BBE90CA80C6F}" srcOrd="0" destOrd="0" presId="urn:microsoft.com/office/officeart/2005/8/layout/chevron2"/>
    <dgm:cxn modelId="{1CAB41B0-A8C4-234A-BBAE-A7B40AD6D75E}" type="presOf" srcId="{C794E1E4-A2B2-9844-B864-B604F020A845}" destId="{28D8A3A9-F4ED-6B44-9B96-B847481CC65E}" srcOrd="0" destOrd="0" presId="urn:microsoft.com/office/officeart/2005/8/layout/chevron2"/>
    <dgm:cxn modelId="{D37592C1-FF66-9A4F-A396-DA0D42708592}" srcId="{C794E1E4-A2B2-9844-B864-B604F020A845}" destId="{BA2AB1B9-1235-2741-8EB2-8D3552B142D9}" srcOrd="0" destOrd="0" parTransId="{B6F5B000-3B35-DE43-82C4-58D0C49EBD75}" sibTransId="{6C27FB81-0F9C-5E47-8A68-0C16457D3D42}"/>
    <dgm:cxn modelId="{D6CA4BCF-4360-B245-AAAB-D1570D1B4D27}" type="presOf" srcId="{BA2AB1B9-1235-2741-8EB2-8D3552B142D9}" destId="{C5C68DB0-DDEC-4840-9A34-22C522A68985}" srcOrd="0" destOrd="0" presId="urn:microsoft.com/office/officeart/2005/8/layout/chevron2"/>
    <dgm:cxn modelId="{FC1F7DD7-8F0D-7646-8E90-A205B05A3CDC}" srcId="{7861C493-8A6A-A746-88BB-4265F7C31C22}" destId="{C794E1E4-A2B2-9844-B864-B604F020A845}" srcOrd="1" destOrd="0" parTransId="{F81F48BC-C54F-ED4F-B70B-AFF5F31D5ED6}" sibTransId="{C331AC9A-7391-9141-93A1-59C5E9705453}"/>
    <dgm:cxn modelId="{DEDFECEA-1406-474D-B41C-AC50E9DB1563}" srcId="{1B86BB10-CC54-BC41-98AC-C4FAA7BE584C}" destId="{93BD343A-E355-B648-9372-A2AD7CC05890}" srcOrd="0" destOrd="0" parTransId="{0CFCF579-8F35-A44D-9D7B-AA5ACD95708F}" sibTransId="{C925AE6C-FB2F-E843-9C3B-12F043D7FA3E}"/>
    <dgm:cxn modelId="{39F35DEF-5ED9-7243-B94B-C3513EE652B0}" type="presOf" srcId="{18B3EECD-FA1D-3849-8829-65DACF202C09}" destId="{E4FDE60D-183C-6C46-848D-B06436B241F2}" srcOrd="0" destOrd="0" presId="urn:microsoft.com/office/officeart/2005/8/layout/chevron2"/>
    <dgm:cxn modelId="{302EC7F2-1CE8-D840-BD16-48D2216BD038}" type="presOf" srcId="{93BD343A-E355-B648-9372-A2AD7CC05890}" destId="{5C7D1959-B512-0647-9CCA-8B3D4D0EC43F}" srcOrd="0" destOrd="0" presId="urn:microsoft.com/office/officeart/2005/8/layout/chevron2"/>
    <dgm:cxn modelId="{4D7941FA-EAD2-0842-99E9-8D9D1918060C}" srcId="{7861C493-8A6A-A746-88BB-4265F7C31C22}" destId="{3EFBDAED-8425-2042-B41A-B59200FD318E}" srcOrd="2" destOrd="0" parTransId="{BF072668-11C8-2848-9084-08DCB3845755}" sibTransId="{64EADA96-893A-C442-9FCF-4AE4EFBBF9B5}"/>
    <dgm:cxn modelId="{3EF6C8AE-A650-8548-A273-3C9B09212C7C}" type="presParOf" srcId="{17F716F9-C3DE-844F-B625-BBE90CA80C6F}" destId="{62274562-1806-D549-BA15-8BCC23311624}" srcOrd="0" destOrd="0" presId="urn:microsoft.com/office/officeart/2005/8/layout/chevron2"/>
    <dgm:cxn modelId="{1DFDC44E-18EC-6B4B-A741-8092102BDEEB}" type="presParOf" srcId="{62274562-1806-D549-BA15-8BCC23311624}" destId="{39A4297F-108D-3544-88E3-FC951FF0D1B8}" srcOrd="0" destOrd="0" presId="urn:microsoft.com/office/officeart/2005/8/layout/chevron2"/>
    <dgm:cxn modelId="{26B21CE8-1EA5-E744-A3F5-816DEF08E152}" type="presParOf" srcId="{62274562-1806-D549-BA15-8BCC23311624}" destId="{5C7D1959-B512-0647-9CCA-8B3D4D0EC43F}" srcOrd="1" destOrd="0" presId="urn:microsoft.com/office/officeart/2005/8/layout/chevron2"/>
    <dgm:cxn modelId="{3654C084-DF3B-A34C-9004-E4D12CEB3E58}" type="presParOf" srcId="{17F716F9-C3DE-844F-B625-BBE90CA80C6F}" destId="{BE658BB4-853A-7A46-8564-AC914EDF6EEE}" srcOrd="1" destOrd="0" presId="urn:microsoft.com/office/officeart/2005/8/layout/chevron2"/>
    <dgm:cxn modelId="{E82E3142-B73C-BC4F-8BF6-B307477DAC5E}" type="presParOf" srcId="{17F716F9-C3DE-844F-B625-BBE90CA80C6F}" destId="{2823580B-B782-E041-BBA9-83F69C6BD522}" srcOrd="2" destOrd="0" presId="urn:microsoft.com/office/officeart/2005/8/layout/chevron2"/>
    <dgm:cxn modelId="{2FA8B445-52EE-904E-A02B-B0EC00A1FB50}" type="presParOf" srcId="{2823580B-B782-E041-BBA9-83F69C6BD522}" destId="{28D8A3A9-F4ED-6B44-9B96-B847481CC65E}" srcOrd="0" destOrd="0" presId="urn:microsoft.com/office/officeart/2005/8/layout/chevron2"/>
    <dgm:cxn modelId="{C0874AC4-6A9F-C84D-B6D5-D8E734EC590E}" type="presParOf" srcId="{2823580B-B782-E041-BBA9-83F69C6BD522}" destId="{C5C68DB0-DDEC-4840-9A34-22C522A68985}" srcOrd="1" destOrd="0" presId="urn:microsoft.com/office/officeart/2005/8/layout/chevron2"/>
    <dgm:cxn modelId="{A6E2131F-3911-7943-912B-B0767588A2F1}" type="presParOf" srcId="{17F716F9-C3DE-844F-B625-BBE90CA80C6F}" destId="{2D5D440C-CCEF-4642-87FD-0901238AED0D}" srcOrd="3" destOrd="0" presId="urn:microsoft.com/office/officeart/2005/8/layout/chevron2"/>
    <dgm:cxn modelId="{CC628197-F57B-9942-A79C-E7A516C4A0FE}" type="presParOf" srcId="{17F716F9-C3DE-844F-B625-BBE90CA80C6F}" destId="{F429FD56-13EA-E94D-B947-1D8F72D38A51}" srcOrd="4" destOrd="0" presId="urn:microsoft.com/office/officeart/2005/8/layout/chevron2"/>
    <dgm:cxn modelId="{55C7DA99-9D38-6941-BE2F-E976AA2577CA}" type="presParOf" srcId="{F429FD56-13EA-E94D-B947-1D8F72D38A51}" destId="{D6DD4D6E-B3A1-F141-B11B-284A61912FBB}" srcOrd="0" destOrd="0" presId="urn:microsoft.com/office/officeart/2005/8/layout/chevron2"/>
    <dgm:cxn modelId="{459A60F6-2121-0848-8F93-3F845FC211C7}" type="presParOf" srcId="{F429FD56-13EA-E94D-B947-1D8F72D38A51}" destId="{E4FDE60D-183C-6C46-848D-B06436B241F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2EC7D7-7F99-854D-BBDA-0CFE62F73996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951F19-C33E-9E4E-9DCB-85E83558FF87}">
      <dgm:prSet phldrT="[Text]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Quantize continuous feature</a:t>
          </a:r>
          <a:endParaRPr lang="en-US" dirty="0">
            <a:solidFill>
              <a:schemeClr val="bg1"/>
            </a:solidFill>
          </a:endParaRPr>
        </a:p>
      </dgm:t>
    </dgm:pt>
    <dgm:pt modelId="{B25FD358-D203-7F42-9B45-94B8BF8EC8D7}" type="parTrans" cxnId="{ADE5B708-9801-044B-80EC-28C6ECABA6A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CA4034F-CBD0-CA4E-BFE1-817E85929215}" type="sibTrans" cxnId="{ADE5B708-9801-044B-80EC-28C6ECABA6A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382A6A-117D-6342-BE38-DE59E998F5EA}">
      <dgm:prSet phldrT="[Text]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Calculate accuracies of</a:t>
          </a:r>
          <a:r>
            <a: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each</a:t>
          </a:r>
          <a:r>
            <a:rPr 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quantized</a:t>
          </a:r>
          <a:r>
            <a:rPr 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level</a:t>
          </a:r>
          <a:endParaRPr lang="en-US" dirty="0">
            <a:solidFill>
              <a:schemeClr val="bg1"/>
            </a:solidFill>
          </a:endParaRPr>
        </a:p>
      </dgm:t>
    </dgm:pt>
    <dgm:pt modelId="{3651C90F-5500-0A43-8276-B3F8BB3C5CE1}" type="parTrans" cxnId="{9E57B282-4CC3-034D-B4FE-D8862C770155}">
      <dgm:prSet/>
      <dgm:spPr>
        <a:ln>
          <a:solidFill>
            <a:srgbClr val="7030A0"/>
          </a:solidFill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828735C-55C4-854C-A90E-E333BD5BA331}" type="sibTrans" cxnId="{9E57B282-4CC3-034D-B4FE-D8862C77015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15EC593-BF7B-5B40-BDF0-E7224CD579BE}">
      <dgm:prSet phldrT="[Text]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Accuracy-based feature clustering</a:t>
          </a:r>
        </a:p>
      </dgm:t>
    </dgm:pt>
    <dgm:pt modelId="{16D1725E-802F-DE4C-8E1B-BEEB4A6E1816}" type="parTrans" cxnId="{CD219318-32C6-8742-A7EA-319C39172D3F}">
      <dgm:prSet/>
      <dgm:spPr>
        <a:solidFill>
          <a:schemeClr val="accent5">
            <a:lumMod val="50000"/>
          </a:schemeClr>
        </a:solidFill>
        <a:ln>
          <a:solidFill>
            <a:srgbClr val="7030A0"/>
          </a:solidFill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32E3038-64DC-834B-A96A-2E27D0DCA8D7}" type="sibTrans" cxnId="{CD219318-32C6-8742-A7EA-319C39172D3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BD50D0B-9FAA-8948-8348-387159E94D6B}">
      <dgm:prSet phldrT="[Text]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Direct usage it as a feature</a:t>
          </a:r>
        </a:p>
      </dgm:t>
    </dgm:pt>
    <dgm:pt modelId="{6064F7DD-4A49-9444-AAFF-48661D0EF4AD}" type="parTrans" cxnId="{A763A4E7-1C0D-A841-990A-7D3305CE04C7}">
      <dgm:prSet/>
      <dgm:spPr>
        <a:solidFill>
          <a:schemeClr val="accent5">
            <a:lumMod val="50000"/>
          </a:schemeClr>
        </a:solidFill>
        <a:ln>
          <a:solidFill>
            <a:srgbClr val="7030A0"/>
          </a:solidFill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0D9F6F8-7EAA-B447-814D-CC590DEF16A4}" type="sibTrans" cxnId="{A763A4E7-1C0D-A841-990A-7D3305CE04C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7968B5C-811E-274C-BAF5-B0F38361E85C}" type="pres">
      <dgm:prSet presAssocID="{CD2EC7D7-7F99-854D-BBDA-0CFE62F739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4D8980-3639-E346-8D6A-0C61C7F4C065}" type="pres">
      <dgm:prSet presAssocID="{A6951F19-C33E-9E4E-9DCB-85E83558FF87}" presName="hierRoot1" presStyleCnt="0"/>
      <dgm:spPr/>
    </dgm:pt>
    <dgm:pt modelId="{B340D54E-7F6C-0644-B077-789B0D764F71}" type="pres">
      <dgm:prSet presAssocID="{A6951F19-C33E-9E4E-9DCB-85E83558FF87}" presName="composite" presStyleCnt="0"/>
      <dgm:spPr/>
    </dgm:pt>
    <dgm:pt modelId="{D859B4BE-6BB3-004F-8C5F-8E3D5D8669B9}" type="pres">
      <dgm:prSet presAssocID="{A6951F19-C33E-9E4E-9DCB-85E83558FF87}" presName="background" presStyleLbl="node0" presStyleIdx="0" presStyleCnt="1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</dgm:pt>
    <dgm:pt modelId="{49679415-CCD9-8C4B-AAF1-4CB6F9F91EC1}" type="pres">
      <dgm:prSet presAssocID="{A6951F19-C33E-9E4E-9DCB-85E83558FF87}" presName="text" presStyleLbl="fgAcc0" presStyleIdx="0" presStyleCnt="1" custScaleX="134996">
        <dgm:presLayoutVars>
          <dgm:chPref val="3"/>
        </dgm:presLayoutVars>
      </dgm:prSet>
      <dgm:spPr/>
    </dgm:pt>
    <dgm:pt modelId="{9630352D-D6AE-1E47-9A89-CDADA8F23714}" type="pres">
      <dgm:prSet presAssocID="{A6951F19-C33E-9E4E-9DCB-85E83558FF87}" presName="hierChild2" presStyleCnt="0"/>
      <dgm:spPr/>
    </dgm:pt>
    <dgm:pt modelId="{03FF73AA-3902-EC4F-AA49-5B4719B0606A}" type="pres">
      <dgm:prSet presAssocID="{3651C90F-5500-0A43-8276-B3F8BB3C5CE1}" presName="Name10" presStyleLbl="parChTrans1D2" presStyleIdx="0" presStyleCnt="1"/>
      <dgm:spPr/>
    </dgm:pt>
    <dgm:pt modelId="{07A1EC0D-A444-324C-8DAF-8FE08EB4DE69}" type="pres">
      <dgm:prSet presAssocID="{58382A6A-117D-6342-BE38-DE59E998F5EA}" presName="hierRoot2" presStyleCnt="0"/>
      <dgm:spPr/>
    </dgm:pt>
    <dgm:pt modelId="{5B672205-F189-F54E-BAC1-FBD9F40B2CB9}" type="pres">
      <dgm:prSet presAssocID="{58382A6A-117D-6342-BE38-DE59E998F5EA}" presName="composite2" presStyleCnt="0"/>
      <dgm:spPr/>
    </dgm:pt>
    <dgm:pt modelId="{5BD99F0D-FF3F-094A-B8CE-4E2EDB320F22}" type="pres">
      <dgm:prSet presAssocID="{58382A6A-117D-6342-BE38-DE59E998F5EA}" presName="background2" presStyleLbl="node2" presStyleIdx="0" presStyleCnt="1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</dgm:pt>
    <dgm:pt modelId="{484D6A0D-46D4-1E47-9E96-C8C4B49A09AB}" type="pres">
      <dgm:prSet presAssocID="{58382A6A-117D-6342-BE38-DE59E998F5EA}" presName="text2" presStyleLbl="fgAcc2" presStyleIdx="0" presStyleCnt="1" custScaleX="179043">
        <dgm:presLayoutVars>
          <dgm:chPref val="3"/>
        </dgm:presLayoutVars>
      </dgm:prSet>
      <dgm:spPr/>
    </dgm:pt>
    <dgm:pt modelId="{B1BEAE35-5321-5146-B727-BB976DF908A8}" type="pres">
      <dgm:prSet presAssocID="{58382A6A-117D-6342-BE38-DE59E998F5EA}" presName="hierChild3" presStyleCnt="0"/>
      <dgm:spPr/>
    </dgm:pt>
    <dgm:pt modelId="{341888AF-D37C-394C-B6EF-E6D3B0B39808}" type="pres">
      <dgm:prSet presAssocID="{6064F7DD-4A49-9444-AAFF-48661D0EF4AD}" presName="Name17" presStyleLbl="parChTrans1D3" presStyleIdx="0" presStyleCnt="2"/>
      <dgm:spPr/>
    </dgm:pt>
    <dgm:pt modelId="{4D17DD56-F100-E448-8D03-35562B9835A1}" type="pres">
      <dgm:prSet presAssocID="{DBD50D0B-9FAA-8948-8348-387159E94D6B}" presName="hierRoot3" presStyleCnt="0"/>
      <dgm:spPr/>
    </dgm:pt>
    <dgm:pt modelId="{E0E084B1-9CE9-B441-A525-11E300AF5323}" type="pres">
      <dgm:prSet presAssocID="{DBD50D0B-9FAA-8948-8348-387159E94D6B}" presName="composite3" presStyleCnt="0"/>
      <dgm:spPr/>
    </dgm:pt>
    <dgm:pt modelId="{97520BF6-C84E-EC43-AE8B-8506E02A8F17}" type="pres">
      <dgm:prSet presAssocID="{DBD50D0B-9FAA-8948-8348-387159E94D6B}" presName="background3" presStyleLbl="node3" presStyleIdx="0" presStyleCnt="2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</dgm:pt>
    <dgm:pt modelId="{009932B2-DB65-E843-8F51-CD75E96A1060}" type="pres">
      <dgm:prSet presAssocID="{DBD50D0B-9FAA-8948-8348-387159E94D6B}" presName="text3" presStyleLbl="fgAcc3" presStyleIdx="0" presStyleCnt="2" custScaleX="144131">
        <dgm:presLayoutVars>
          <dgm:chPref val="3"/>
        </dgm:presLayoutVars>
      </dgm:prSet>
      <dgm:spPr/>
    </dgm:pt>
    <dgm:pt modelId="{65F092DD-8545-BF41-9E26-AFC7D7430A3D}" type="pres">
      <dgm:prSet presAssocID="{DBD50D0B-9FAA-8948-8348-387159E94D6B}" presName="hierChild4" presStyleCnt="0"/>
      <dgm:spPr/>
    </dgm:pt>
    <dgm:pt modelId="{5022F6F0-BF94-A54D-B22F-4DF19D9B543C}" type="pres">
      <dgm:prSet presAssocID="{16D1725E-802F-DE4C-8E1B-BEEB4A6E1816}" presName="Name17" presStyleLbl="parChTrans1D3" presStyleIdx="1" presStyleCnt="2"/>
      <dgm:spPr/>
    </dgm:pt>
    <dgm:pt modelId="{2AF1591F-FBAB-204C-8ED3-D0D6368694F7}" type="pres">
      <dgm:prSet presAssocID="{D15EC593-BF7B-5B40-BDF0-E7224CD579BE}" presName="hierRoot3" presStyleCnt="0"/>
      <dgm:spPr/>
    </dgm:pt>
    <dgm:pt modelId="{BB83E9ED-5392-1747-8431-2DB71957D984}" type="pres">
      <dgm:prSet presAssocID="{D15EC593-BF7B-5B40-BDF0-E7224CD579BE}" presName="composite3" presStyleCnt="0"/>
      <dgm:spPr/>
    </dgm:pt>
    <dgm:pt modelId="{1C1FD0C9-97B4-0C4B-89A0-E92463DFB7EF}" type="pres">
      <dgm:prSet presAssocID="{D15EC593-BF7B-5B40-BDF0-E7224CD579BE}" presName="background3" presStyleLbl="node3" presStyleIdx="1" presStyleCnt="2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</dgm:pt>
    <dgm:pt modelId="{DE4B3217-F8C4-BF42-AE32-2869362B724E}" type="pres">
      <dgm:prSet presAssocID="{D15EC593-BF7B-5B40-BDF0-E7224CD579BE}" presName="text3" presStyleLbl="fgAcc3" presStyleIdx="1" presStyleCnt="2" custScaleX="158710">
        <dgm:presLayoutVars>
          <dgm:chPref val="3"/>
        </dgm:presLayoutVars>
      </dgm:prSet>
      <dgm:spPr/>
    </dgm:pt>
    <dgm:pt modelId="{F2B7E185-28BA-B746-A973-428A523ACAC9}" type="pres">
      <dgm:prSet presAssocID="{D15EC593-BF7B-5B40-BDF0-E7224CD579BE}" presName="hierChild4" presStyleCnt="0"/>
      <dgm:spPr/>
    </dgm:pt>
  </dgm:ptLst>
  <dgm:cxnLst>
    <dgm:cxn modelId="{ADE5B708-9801-044B-80EC-28C6ECABA6A5}" srcId="{CD2EC7D7-7F99-854D-BBDA-0CFE62F73996}" destId="{A6951F19-C33E-9E4E-9DCB-85E83558FF87}" srcOrd="0" destOrd="0" parTransId="{B25FD358-D203-7F42-9B45-94B8BF8EC8D7}" sibTransId="{6CA4034F-CBD0-CA4E-BFE1-817E85929215}"/>
    <dgm:cxn modelId="{CD219318-32C6-8742-A7EA-319C39172D3F}" srcId="{58382A6A-117D-6342-BE38-DE59E998F5EA}" destId="{D15EC593-BF7B-5B40-BDF0-E7224CD579BE}" srcOrd="1" destOrd="0" parTransId="{16D1725E-802F-DE4C-8E1B-BEEB4A6E1816}" sibTransId="{C32E3038-64DC-834B-A96A-2E27D0DCA8D7}"/>
    <dgm:cxn modelId="{8C92452D-CFCF-DF4A-8546-8F894F3A37E8}" type="presOf" srcId="{CD2EC7D7-7F99-854D-BBDA-0CFE62F73996}" destId="{67968B5C-811E-274C-BAF5-B0F38361E85C}" srcOrd="0" destOrd="0" presId="urn:microsoft.com/office/officeart/2005/8/layout/hierarchy1"/>
    <dgm:cxn modelId="{5700F439-B4EA-2244-A998-87CAB62C8BA0}" type="presOf" srcId="{6064F7DD-4A49-9444-AAFF-48661D0EF4AD}" destId="{341888AF-D37C-394C-B6EF-E6D3B0B39808}" srcOrd="0" destOrd="0" presId="urn:microsoft.com/office/officeart/2005/8/layout/hierarchy1"/>
    <dgm:cxn modelId="{9E57B282-4CC3-034D-B4FE-D8862C770155}" srcId="{A6951F19-C33E-9E4E-9DCB-85E83558FF87}" destId="{58382A6A-117D-6342-BE38-DE59E998F5EA}" srcOrd="0" destOrd="0" parTransId="{3651C90F-5500-0A43-8276-B3F8BB3C5CE1}" sibTransId="{8828735C-55C4-854C-A90E-E333BD5BA331}"/>
    <dgm:cxn modelId="{4CC8828A-241F-3B43-B8F4-33242622CC03}" type="presOf" srcId="{DBD50D0B-9FAA-8948-8348-387159E94D6B}" destId="{009932B2-DB65-E843-8F51-CD75E96A1060}" srcOrd="0" destOrd="0" presId="urn:microsoft.com/office/officeart/2005/8/layout/hierarchy1"/>
    <dgm:cxn modelId="{08D58B9C-9772-5A4C-8FB0-D8A5E74BEFBC}" type="presOf" srcId="{A6951F19-C33E-9E4E-9DCB-85E83558FF87}" destId="{49679415-CCD9-8C4B-AAF1-4CB6F9F91EC1}" srcOrd="0" destOrd="0" presId="urn:microsoft.com/office/officeart/2005/8/layout/hierarchy1"/>
    <dgm:cxn modelId="{FEE3069D-8185-2B49-B34D-4F434E1665A7}" type="presOf" srcId="{3651C90F-5500-0A43-8276-B3F8BB3C5CE1}" destId="{03FF73AA-3902-EC4F-AA49-5B4719B0606A}" srcOrd="0" destOrd="0" presId="urn:microsoft.com/office/officeart/2005/8/layout/hierarchy1"/>
    <dgm:cxn modelId="{F75ABECD-2C9D-344B-B114-10A75BF59598}" type="presOf" srcId="{58382A6A-117D-6342-BE38-DE59E998F5EA}" destId="{484D6A0D-46D4-1E47-9E96-C8C4B49A09AB}" srcOrd="0" destOrd="0" presId="urn:microsoft.com/office/officeart/2005/8/layout/hierarchy1"/>
    <dgm:cxn modelId="{5CF9A1D2-470F-7444-90F4-83B26947632D}" type="presOf" srcId="{D15EC593-BF7B-5B40-BDF0-E7224CD579BE}" destId="{DE4B3217-F8C4-BF42-AE32-2869362B724E}" srcOrd="0" destOrd="0" presId="urn:microsoft.com/office/officeart/2005/8/layout/hierarchy1"/>
    <dgm:cxn modelId="{149634E4-7B02-3045-94DA-4FAC429CE6A7}" type="presOf" srcId="{16D1725E-802F-DE4C-8E1B-BEEB4A6E1816}" destId="{5022F6F0-BF94-A54D-B22F-4DF19D9B543C}" srcOrd="0" destOrd="0" presId="urn:microsoft.com/office/officeart/2005/8/layout/hierarchy1"/>
    <dgm:cxn modelId="{A763A4E7-1C0D-A841-990A-7D3305CE04C7}" srcId="{58382A6A-117D-6342-BE38-DE59E998F5EA}" destId="{DBD50D0B-9FAA-8948-8348-387159E94D6B}" srcOrd="0" destOrd="0" parTransId="{6064F7DD-4A49-9444-AAFF-48661D0EF4AD}" sibTransId="{20D9F6F8-7EAA-B447-814D-CC590DEF16A4}"/>
    <dgm:cxn modelId="{05659FA7-B7E6-4F42-B657-D04E7AFAF56F}" type="presParOf" srcId="{67968B5C-811E-274C-BAF5-B0F38361E85C}" destId="{794D8980-3639-E346-8D6A-0C61C7F4C065}" srcOrd="0" destOrd="0" presId="urn:microsoft.com/office/officeart/2005/8/layout/hierarchy1"/>
    <dgm:cxn modelId="{DAB9EB6B-5F4C-D543-A4BE-E4AFA4D9F8AD}" type="presParOf" srcId="{794D8980-3639-E346-8D6A-0C61C7F4C065}" destId="{B340D54E-7F6C-0644-B077-789B0D764F71}" srcOrd="0" destOrd="0" presId="urn:microsoft.com/office/officeart/2005/8/layout/hierarchy1"/>
    <dgm:cxn modelId="{5EB40ACA-2C77-334F-ABF9-E473C1A56018}" type="presParOf" srcId="{B340D54E-7F6C-0644-B077-789B0D764F71}" destId="{D859B4BE-6BB3-004F-8C5F-8E3D5D8669B9}" srcOrd="0" destOrd="0" presId="urn:microsoft.com/office/officeart/2005/8/layout/hierarchy1"/>
    <dgm:cxn modelId="{B9CA0BDC-D3E4-244C-8544-3EDB60834518}" type="presParOf" srcId="{B340D54E-7F6C-0644-B077-789B0D764F71}" destId="{49679415-CCD9-8C4B-AAF1-4CB6F9F91EC1}" srcOrd="1" destOrd="0" presId="urn:microsoft.com/office/officeart/2005/8/layout/hierarchy1"/>
    <dgm:cxn modelId="{D0CEC484-6001-5A46-AA66-26C3AAC2D6C7}" type="presParOf" srcId="{794D8980-3639-E346-8D6A-0C61C7F4C065}" destId="{9630352D-D6AE-1E47-9A89-CDADA8F23714}" srcOrd="1" destOrd="0" presId="urn:microsoft.com/office/officeart/2005/8/layout/hierarchy1"/>
    <dgm:cxn modelId="{C05D06E8-5124-8943-A171-C72AF02599CA}" type="presParOf" srcId="{9630352D-D6AE-1E47-9A89-CDADA8F23714}" destId="{03FF73AA-3902-EC4F-AA49-5B4719B0606A}" srcOrd="0" destOrd="0" presId="urn:microsoft.com/office/officeart/2005/8/layout/hierarchy1"/>
    <dgm:cxn modelId="{E7629D99-A0D2-904D-83B7-ED46EB483030}" type="presParOf" srcId="{9630352D-D6AE-1E47-9A89-CDADA8F23714}" destId="{07A1EC0D-A444-324C-8DAF-8FE08EB4DE69}" srcOrd="1" destOrd="0" presId="urn:microsoft.com/office/officeart/2005/8/layout/hierarchy1"/>
    <dgm:cxn modelId="{AA34D8F9-C87D-9B45-86E4-C18C0AE68A5E}" type="presParOf" srcId="{07A1EC0D-A444-324C-8DAF-8FE08EB4DE69}" destId="{5B672205-F189-F54E-BAC1-FBD9F40B2CB9}" srcOrd="0" destOrd="0" presId="urn:microsoft.com/office/officeart/2005/8/layout/hierarchy1"/>
    <dgm:cxn modelId="{42F4C57B-A8C2-444A-AF68-B071C2BAA57D}" type="presParOf" srcId="{5B672205-F189-F54E-BAC1-FBD9F40B2CB9}" destId="{5BD99F0D-FF3F-094A-B8CE-4E2EDB320F22}" srcOrd="0" destOrd="0" presId="urn:microsoft.com/office/officeart/2005/8/layout/hierarchy1"/>
    <dgm:cxn modelId="{9B96986B-61C0-124A-B385-7A1103EE132E}" type="presParOf" srcId="{5B672205-F189-F54E-BAC1-FBD9F40B2CB9}" destId="{484D6A0D-46D4-1E47-9E96-C8C4B49A09AB}" srcOrd="1" destOrd="0" presId="urn:microsoft.com/office/officeart/2005/8/layout/hierarchy1"/>
    <dgm:cxn modelId="{36F3910B-6E72-6F41-BCE8-5A737C8076F8}" type="presParOf" srcId="{07A1EC0D-A444-324C-8DAF-8FE08EB4DE69}" destId="{B1BEAE35-5321-5146-B727-BB976DF908A8}" srcOrd="1" destOrd="0" presId="urn:microsoft.com/office/officeart/2005/8/layout/hierarchy1"/>
    <dgm:cxn modelId="{790BF9FC-1F82-8A4F-9D18-F85A199D8961}" type="presParOf" srcId="{B1BEAE35-5321-5146-B727-BB976DF908A8}" destId="{341888AF-D37C-394C-B6EF-E6D3B0B39808}" srcOrd="0" destOrd="0" presId="urn:microsoft.com/office/officeart/2005/8/layout/hierarchy1"/>
    <dgm:cxn modelId="{7F09D1D7-7601-1149-AD67-B5DD02059FD3}" type="presParOf" srcId="{B1BEAE35-5321-5146-B727-BB976DF908A8}" destId="{4D17DD56-F100-E448-8D03-35562B9835A1}" srcOrd="1" destOrd="0" presId="urn:microsoft.com/office/officeart/2005/8/layout/hierarchy1"/>
    <dgm:cxn modelId="{03F5F43C-2A66-514F-B0D9-8B8B05C7F8C7}" type="presParOf" srcId="{4D17DD56-F100-E448-8D03-35562B9835A1}" destId="{E0E084B1-9CE9-B441-A525-11E300AF5323}" srcOrd="0" destOrd="0" presId="urn:microsoft.com/office/officeart/2005/8/layout/hierarchy1"/>
    <dgm:cxn modelId="{7283103A-C6F0-9643-B435-D28FCCEF4F3C}" type="presParOf" srcId="{E0E084B1-9CE9-B441-A525-11E300AF5323}" destId="{97520BF6-C84E-EC43-AE8B-8506E02A8F17}" srcOrd="0" destOrd="0" presId="urn:microsoft.com/office/officeart/2005/8/layout/hierarchy1"/>
    <dgm:cxn modelId="{09BA4EF0-8D4E-DF42-B983-0CB0851A20A7}" type="presParOf" srcId="{E0E084B1-9CE9-B441-A525-11E300AF5323}" destId="{009932B2-DB65-E843-8F51-CD75E96A1060}" srcOrd="1" destOrd="0" presId="urn:microsoft.com/office/officeart/2005/8/layout/hierarchy1"/>
    <dgm:cxn modelId="{958718BB-D15E-844A-BB88-A2D58B97E4C5}" type="presParOf" srcId="{4D17DD56-F100-E448-8D03-35562B9835A1}" destId="{65F092DD-8545-BF41-9E26-AFC7D7430A3D}" srcOrd="1" destOrd="0" presId="urn:microsoft.com/office/officeart/2005/8/layout/hierarchy1"/>
    <dgm:cxn modelId="{D228C02C-712A-7149-9A66-FB2B4F526A62}" type="presParOf" srcId="{B1BEAE35-5321-5146-B727-BB976DF908A8}" destId="{5022F6F0-BF94-A54D-B22F-4DF19D9B543C}" srcOrd="2" destOrd="0" presId="urn:microsoft.com/office/officeart/2005/8/layout/hierarchy1"/>
    <dgm:cxn modelId="{BAF462EF-1EE2-9A46-8F69-7500AD14907E}" type="presParOf" srcId="{B1BEAE35-5321-5146-B727-BB976DF908A8}" destId="{2AF1591F-FBAB-204C-8ED3-D0D6368694F7}" srcOrd="3" destOrd="0" presId="urn:microsoft.com/office/officeart/2005/8/layout/hierarchy1"/>
    <dgm:cxn modelId="{5D655C93-3D05-E645-883A-45452AA37DC6}" type="presParOf" srcId="{2AF1591F-FBAB-204C-8ED3-D0D6368694F7}" destId="{BB83E9ED-5392-1747-8431-2DB71957D984}" srcOrd="0" destOrd="0" presId="urn:microsoft.com/office/officeart/2005/8/layout/hierarchy1"/>
    <dgm:cxn modelId="{1B1FB9A8-DE9C-834F-8D47-ABAB2D4BEA6B}" type="presParOf" srcId="{BB83E9ED-5392-1747-8431-2DB71957D984}" destId="{1C1FD0C9-97B4-0C4B-89A0-E92463DFB7EF}" srcOrd="0" destOrd="0" presId="urn:microsoft.com/office/officeart/2005/8/layout/hierarchy1"/>
    <dgm:cxn modelId="{067468DB-39DC-8649-94E1-1706E8D1E0FD}" type="presParOf" srcId="{BB83E9ED-5392-1747-8431-2DB71957D984}" destId="{DE4B3217-F8C4-BF42-AE32-2869362B724E}" srcOrd="1" destOrd="0" presId="urn:microsoft.com/office/officeart/2005/8/layout/hierarchy1"/>
    <dgm:cxn modelId="{96CEEB8A-4AE6-D546-9D4C-7F89758454F2}" type="presParOf" srcId="{2AF1591F-FBAB-204C-8ED3-D0D6368694F7}" destId="{F2B7E185-28BA-B746-A973-428A523ACA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2EC7D7-7F99-854D-BBDA-0CFE62F73996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951F19-C33E-9E4E-9DCB-85E83558FF87}">
      <dgm:prSet phldrT="[Text]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Quantize continuous feature</a:t>
          </a:r>
          <a:endParaRPr lang="en-US" dirty="0">
            <a:solidFill>
              <a:schemeClr val="bg1"/>
            </a:solidFill>
          </a:endParaRPr>
        </a:p>
      </dgm:t>
    </dgm:pt>
    <dgm:pt modelId="{B25FD358-D203-7F42-9B45-94B8BF8EC8D7}" type="parTrans" cxnId="{ADE5B708-9801-044B-80EC-28C6ECABA6A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CA4034F-CBD0-CA4E-BFE1-817E85929215}" type="sibTrans" cxnId="{ADE5B708-9801-044B-80EC-28C6ECABA6A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382A6A-117D-6342-BE38-DE59E998F5EA}">
      <dgm:prSet phldrT="[Text]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Calculate accuracies of</a:t>
          </a:r>
          <a:r>
            <a: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each</a:t>
          </a:r>
          <a:r>
            <a:rPr 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quantized</a:t>
          </a:r>
          <a:r>
            <a:rPr 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level</a:t>
          </a:r>
          <a:endParaRPr lang="en-US" dirty="0">
            <a:solidFill>
              <a:schemeClr val="bg1"/>
            </a:solidFill>
          </a:endParaRPr>
        </a:p>
      </dgm:t>
    </dgm:pt>
    <dgm:pt modelId="{3651C90F-5500-0A43-8276-B3F8BB3C5CE1}" type="parTrans" cxnId="{9E57B282-4CC3-034D-B4FE-D8862C770155}">
      <dgm:prSet/>
      <dgm:spPr>
        <a:ln>
          <a:solidFill>
            <a:srgbClr val="7030A0"/>
          </a:solidFill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828735C-55C4-854C-A90E-E333BD5BA331}" type="sibTrans" cxnId="{9E57B282-4CC3-034D-B4FE-D8862C77015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15EC593-BF7B-5B40-BDF0-E7224CD579BE}">
      <dgm:prSet phldrT="[Text]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Accuracy-based feature clustering</a:t>
          </a:r>
        </a:p>
      </dgm:t>
    </dgm:pt>
    <dgm:pt modelId="{16D1725E-802F-DE4C-8E1B-BEEB4A6E1816}" type="parTrans" cxnId="{CD219318-32C6-8742-A7EA-319C39172D3F}">
      <dgm:prSet/>
      <dgm:spPr>
        <a:solidFill>
          <a:schemeClr val="accent5">
            <a:lumMod val="50000"/>
          </a:schemeClr>
        </a:solidFill>
        <a:ln>
          <a:solidFill>
            <a:srgbClr val="7030A0"/>
          </a:solidFill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32E3038-64DC-834B-A96A-2E27D0DCA8D7}" type="sibTrans" cxnId="{CD219318-32C6-8742-A7EA-319C39172D3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BD50D0B-9FAA-8948-8348-387159E94D6B}">
      <dgm:prSet phldrT="[Text]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Direct usage it as a feature</a:t>
          </a:r>
        </a:p>
      </dgm:t>
    </dgm:pt>
    <dgm:pt modelId="{6064F7DD-4A49-9444-AAFF-48661D0EF4AD}" type="parTrans" cxnId="{A763A4E7-1C0D-A841-990A-7D3305CE04C7}">
      <dgm:prSet/>
      <dgm:spPr>
        <a:solidFill>
          <a:schemeClr val="accent5">
            <a:lumMod val="50000"/>
          </a:schemeClr>
        </a:solidFill>
        <a:ln>
          <a:solidFill>
            <a:srgbClr val="7030A0"/>
          </a:solidFill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0D9F6F8-7EAA-B447-814D-CC590DEF16A4}" type="sibTrans" cxnId="{A763A4E7-1C0D-A841-990A-7D3305CE04C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7968B5C-811E-274C-BAF5-B0F38361E85C}" type="pres">
      <dgm:prSet presAssocID="{CD2EC7D7-7F99-854D-BBDA-0CFE62F739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4D8980-3639-E346-8D6A-0C61C7F4C065}" type="pres">
      <dgm:prSet presAssocID="{A6951F19-C33E-9E4E-9DCB-85E83558FF87}" presName="hierRoot1" presStyleCnt="0"/>
      <dgm:spPr/>
    </dgm:pt>
    <dgm:pt modelId="{B340D54E-7F6C-0644-B077-789B0D764F71}" type="pres">
      <dgm:prSet presAssocID="{A6951F19-C33E-9E4E-9DCB-85E83558FF87}" presName="composite" presStyleCnt="0"/>
      <dgm:spPr/>
    </dgm:pt>
    <dgm:pt modelId="{D859B4BE-6BB3-004F-8C5F-8E3D5D8669B9}" type="pres">
      <dgm:prSet presAssocID="{A6951F19-C33E-9E4E-9DCB-85E83558FF87}" presName="background" presStyleLbl="node0" presStyleIdx="0" presStyleCnt="1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</dgm:pt>
    <dgm:pt modelId="{49679415-CCD9-8C4B-AAF1-4CB6F9F91EC1}" type="pres">
      <dgm:prSet presAssocID="{A6951F19-C33E-9E4E-9DCB-85E83558FF87}" presName="text" presStyleLbl="fgAcc0" presStyleIdx="0" presStyleCnt="1" custScaleX="134996">
        <dgm:presLayoutVars>
          <dgm:chPref val="3"/>
        </dgm:presLayoutVars>
      </dgm:prSet>
      <dgm:spPr/>
    </dgm:pt>
    <dgm:pt modelId="{9630352D-D6AE-1E47-9A89-CDADA8F23714}" type="pres">
      <dgm:prSet presAssocID="{A6951F19-C33E-9E4E-9DCB-85E83558FF87}" presName="hierChild2" presStyleCnt="0"/>
      <dgm:spPr/>
    </dgm:pt>
    <dgm:pt modelId="{03FF73AA-3902-EC4F-AA49-5B4719B0606A}" type="pres">
      <dgm:prSet presAssocID="{3651C90F-5500-0A43-8276-B3F8BB3C5CE1}" presName="Name10" presStyleLbl="parChTrans1D2" presStyleIdx="0" presStyleCnt="1"/>
      <dgm:spPr/>
    </dgm:pt>
    <dgm:pt modelId="{07A1EC0D-A444-324C-8DAF-8FE08EB4DE69}" type="pres">
      <dgm:prSet presAssocID="{58382A6A-117D-6342-BE38-DE59E998F5EA}" presName="hierRoot2" presStyleCnt="0"/>
      <dgm:spPr/>
    </dgm:pt>
    <dgm:pt modelId="{5B672205-F189-F54E-BAC1-FBD9F40B2CB9}" type="pres">
      <dgm:prSet presAssocID="{58382A6A-117D-6342-BE38-DE59E998F5EA}" presName="composite2" presStyleCnt="0"/>
      <dgm:spPr/>
    </dgm:pt>
    <dgm:pt modelId="{5BD99F0D-FF3F-094A-B8CE-4E2EDB320F22}" type="pres">
      <dgm:prSet presAssocID="{58382A6A-117D-6342-BE38-DE59E998F5EA}" presName="background2" presStyleLbl="node2" presStyleIdx="0" presStyleCnt="1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</dgm:pt>
    <dgm:pt modelId="{484D6A0D-46D4-1E47-9E96-C8C4B49A09AB}" type="pres">
      <dgm:prSet presAssocID="{58382A6A-117D-6342-BE38-DE59E998F5EA}" presName="text2" presStyleLbl="fgAcc2" presStyleIdx="0" presStyleCnt="1" custScaleX="179043">
        <dgm:presLayoutVars>
          <dgm:chPref val="3"/>
        </dgm:presLayoutVars>
      </dgm:prSet>
      <dgm:spPr/>
    </dgm:pt>
    <dgm:pt modelId="{B1BEAE35-5321-5146-B727-BB976DF908A8}" type="pres">
      <dgm:prSet presAssocID="{58382A6A-117D-6342-BE38-DE59E998F5EA}" presName="hierChild3" presStyleCnt="0"/>
      <dgm:spPr/>
    </dgm:pt>
    <dgm:pt modelId="{341888AF-D37C-394C-B6EF-E6D3B0B39808}" type="pres">
      <dgm:prSet presAssocID="{6064F7DD-4A49-9444-AAFF-48661D0EF4AD}" presName="Name17" presStyleLbl="parChTrans1D3" presStyleIdx="0" presStyleCnt="2"/>
      <dgm:spPr/>
    </dgm:pt>
    <dgm:pt modelId="{4D17DD56-F100-E448-8D03-35562B9835A1}" type="pres">
      <dgm:prSet presAssocID="{DBD50D0B-9FAA-8948-8348-387159E94D6B}" presName="hierRoot3" presStyleCnt="0"/>
      <dgm:spPr/>
    </dgm:pt>
    <dgm:pt modelId="{E0E084B1-9CE9-B441-A525-11E300AF5323}" type="pres">
      <dgm:prSet presAssocID="{DBD50D0B-9FAA-8948-8348-387159E94D6B}" presName="composite3" presStyleCnt="0"/>
      <dgm:spPr/>
    </dgm:pt>
    <dgm:pt modelId="{97520BF6-C84E-EC43-AE8B-8506E02A8F17}" type="pres">
      <dgm:prSet presAssocID="{DBD50D0B-9FAA-8948-8348-387159E94D6B}" presName="background3" presStyleLbl="node3" presStyleIdx="0" presStyleCnt="2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</dgm:pt>
    <dgm:pt modelId="{009932B2-DB65-E843-8F51-CD75E96A1060}" type="pres">
      <dgm:prSet presAssocID="{DBD50D0B-9FAA-8948-8348-387159E94D6B}" presName="text3" presStyleLbl="fgAcc3" presStyleIdx="0" presStyleCnt="2" custScaleX="144131">
        <dgm:presLayoutVars>
          <dgm:chPref val="3"/>
        </dgm:presLayoutVars>
      </dgm:prSet>
      <dgm:spPr/>
    </dgm:pt>
    <dgm:pt modelId="{65F092DD-8545-BF41-9E26-AFC7D7430A3D}" type="pres">
      <dgm:prSet presAssocID="{DBD50D0B-9FAA-8948-8348-387159E94D6B}" presName="hierChild4" presStyleCnt="0"/>
      <dgm:spPr/>
    </dgm:pt>
    <dgm:pt modelId="{5022F6F0-BF94-A54D-B22F-4DF19D9B543C}" type="pres">
      <dgm:prSet presAssocID="{16D1725E-802F-DE4C-8E1B-BEEB4A6E1816}" presName="Name17" presStyleLbl="parChTrans1D3" presStyleIdx="1" presStyleCnt="2"/>
      <dgm:spPr/>
    </dgm:pt>
    <dgm:pt modelId="{2AF1591F-FBAB-204C-8ED3-D0D6368694F7}" type="pres">
      <dgm:prSet presAssocID="{D15EC593-BF7B-5B40-BDF0-E7224CD579BE}" presName="hierRoot3" presStyleCnt="0"/>
      <dgm:spPr/>
    </dgm:pt>
    <dgm:pt modelId="{BB83E9ED-5392-1747-8431-2DB71957D984}" type="pres">
      <dgm:prSet presAssocID="{D15EC593-BF7B-5B40-BDF0-E7224CD579BE}" presName="composite3" presStyleCnt="0"/>
      <dgm:spPr/>
    </dgm:pt>
    <dgm:pt modelId="{1C1FD0C9-97B4-0C4B-89A0-E92463DFB7EF}" type="pres">
      <dgm:prSet presAssocID="{D15EC593-BF7B-5B40-BDF0-E7224CD579BE}" presName="background3" presStyleLbl="node3" presStyleIdx="1" presStyleCnt="2"/>
      <dgm:spPr>
        <a:solidFill>
          <a:schemeClr val="accent5">
            <a:lumMod val="50000"/>
          </a:schemeClr>
        </a:solidFill>
        <a:ln>
          <a:solidFill>
            <a:schemeClr val="bg1"/>
          </a:solidFill>
        </a:ln>
      </dgm:spPr>
    </dgm:pt>
    <dgm:pt modelId="{DE4B3217-F8C4-BF42-AE32-2869362B724E}" type="pres">
      <dgm:prSet presAssocID="{D15EC593-BF7B-5B40-BDF0-E7224CD579BE}" presName="text3" presStyleLbl="fgAcc3" presStyleIdx="1" presStyleCnt="2" custScaleX="158710">
        <dgm:presLayoutVars>
          <dgm:chPref val="3"/>
        </dgm:presLayoutVars>
      </dgm:prSet>
      <dgm:spPr/>
    </dgm:pt>
    <dgm:pt modelId="{F2B7E185-28BA-B746-A973-428A523ACAC9}" type="pres">
      <dgm:prSet presAssocID="{D15EC593-BF7B-5B40-BDF0-E7224CD579BE}" presName="hierChild4" presStyleCnt="0"/>
      <dgm:spPr/>
    </dgm:pt>
  </dgm:ptLst>
  <dgm:cxnLst>
    <dgm:cxn modelId="{ADE5B708-9801-044B-80EC-28C6ECABA6A5}" srcId="{CD2EC7D7-7F99-854D-BBDA-0CFE62F73996}" destId="{A6951F19-C33E-9E4E-9DCB-85E83558FF87}" srcOrd="0" destOrd="0" parTransId="{B25FD358-D203-7F42-9B45-94B8BF8EC8D7}" sibTransId="{6CA4034F-CBD0-CA4E-BFE1-817E85929215}"/>
    <dgm:cxn modelId="{CD219318-32C6-8742-A7EA-319C39172D3F}" srcId="{58382A6A-117D-6342-BE38-DE59E998F5EA}" destId="{D15EC593-BF7B-5B40-BDF0-E7224CD579BE}" srcOrd="1" destOrd="0" parTransId="{16D1725E-802F-DE4C-8E1B-BEEB4A6E1816}" sibTransId="{C32E3038-64DC-834B-A96A-2E27D0DCA8D7}"/>
    <dgm:cxn modelId="{8C92452D-CFCF-DF4A-8546-8F894F3A37E8}" type="presOf" srcId="{CD2EC7D7-7F99-854D-BBDA-0CFE62F73996}" destId="{67968B5C-811E-274C-BAF5-B0F38361E85C}" srcOrd="0" destOrd="0" presId="urn:microsoft.com/office/officeart/2005/8/layout/hierarchy1"/>
    <dgm:cxn modelId="{5700F439-B4EA-2244-A998-87CAB62C8BA0}" type="presOf" srcId="{6064F7DD-4A49-9444-AAFF-48661D0EF4AD}" destId="{341888AF-D37C-394C-B6EF-E6D3B0B39808}" srcOrd="0" destOrd="0" presId="urn:microsoft.com/office/officeart/2005/8/layout/hierarchy1"/>
    <dgm:cxn modelId="{9E57B282-4CC3-034D-B4FE-D8862C770155}" srcId="{A6951F19-C33E-9E4E-9DCB-85E83558FF87}" destId="{58382A6A-117D-6342-BE38-DE59E998F5EA}" srcOrd="0" destOrd="0" parTransId="{3651C90F-5500-0A43-8276-B3F8BB3C5CE1}" sibTransId="{8828735C-55C4-854C-A90E-E333BD5BA331}"/>
    <dgm:cxn modelId="{4CC8828A-241F-3B43-B8F4-33242622CC03}" type="presOf" srcId="{DBD50D0B-9FAA-8948-8348-387159E94D6B}" destId="{009932B2-DB65-E843-8F51-CD75E96A1060}" srcOrd="0" destOrd="0" presId="urn:microsoft.com/office/officeart/2005/8/layout/hierarchy1"/>
    <dgm:cxn modelId="{08D58B9C-9772-5A4C-8FB0-D8A5E74BEFBC}" type="presOf" srcId="{A6951F19-C33E-9E4E-9DCB-85E83558FF87}" destId="{49679415-CCD9-8C4B-AAF1-4CB6F9F91EC1}" srcOrd="0" destOrd="0" presId="urn:microsoft.com/office/officeart/2005/8/layout/hierarchy1"/>
    <dgm:cxn modelId="{FEE3069D-8185-2B49-B34D-4F434E1665A7}" type="presOf" srcId="{3651C90F-5500-0A43-8276-B3F8BB3C5CE1}" destId="{03FF73AA-3902-EC4F-AA49-5B4719B0606A}" srcOrd="0" destOrd="0" presId="urn:microsoft.com/office/officeart/2005/8/layout/hierarchy1"/>
    <dgm:cxn modelId="{F75ABECD-2C9D-344B-B114-10A75BF59598}" type="presOf" srcId="{58382A6A-117D-6342-BE38-DE59E998F5EA}" destId="{484D6A0D-46D4-1E47-9E96-C8C4B49A09AB}" srcOrd="0" destOrd="0" presId="urn:microsoft.com/office/officeart/2005/8/layout/hierarchy1"/>
    <dgm:cxn modelId="{5CF9A1D2-470F-7444-90F4-83B26947632D}" type="presOf" srcId="{D15EC593-BF7B-5B40-BDF0-E7224CD579BE}" destId="{DE4B3217-F8C4-BF42-AE32-2869362B724E}" srcOrd="0" destOrd="0" presId="urn:microsoft.com/office/officeart/2005/8/layout/hierarchy1"/>
    <dgm:cxn modelId="{149634E4-7B02-3045-94DA-4FAC429CE6A7}" type="presOf" srcId="{16D1725E-802F-DE4C-8E1B-BEEB4A6E1816}" destId="{5022F6F0-BF94-A54D-B22F-4DF19D9B543C}" srcOrd="0" destOrd="0" presId="urn:microsoft.com/office/officeart/2005/8/layout/hierarchy1"/>
    <dgm:cxn modelId="{A763A4E7-1C0D-A841-990A-7D3305CE04C7}" srcId="{58382A6A-117D-6342-BE38-DE59E998F5EA}" destId="{DBD50D0B-9FAA-8948-8348-387159E94D6B}" srcOrd="0" destOrd="0" parTransId="{6064F7DD-4A49-9444-AAFF-48661D0EF4AD}" sibTransId="{20D9F6F8-7EAA-B447-814D-CC590DEF16A4}"/>
    <dgm:cxn modelId="{05659FA7-B7E6-4F42-B657-D04E7AFAF56F}" type="presParOf" srcId="{67968B5C-811E-274C-BAF5-B0F38361E85C}" destId="{794D8980-3639-E346-8D6A-0C61C7F4C065}" srcOrd="0" destOrd="0" presId="urn:microsoft.com/office/officeart/2005/8/layout/hierarchy1"/>
    <dgm:cxn modelId="{DAB9EB6B-5F4C-D543-A4BE-E4AFA4D9F8AD}" type="presParOf" srcId="{794D8980-3639-E346-8D6A-0C61C7F4C065}" destId="{B340D54E-7F6C-0644-B077-789B0D764F71}" srcOrd="0" destOrd="0" presId="urn:microsoft.com/office/officeart/2005/8/layout/hierarchy1"/>
    <dgm:cxn modelId="{5EB40ACA-2C77-334F-ABF9-E473C1A56018}" type="presParOf" srcId="{B340D54E-7F6C-0644-B077-789B0D764F71}" destId="{D859B4BE-6BB3-004F-8C5F-8E3D5D8669B9}" srcOrd="0" destOrd="0" presId="urn:microsoft.com/office/officeart/2005/8/layout/hierarchy1"/>
    <dgm:cxn modelId="{B9CA0BDC-D3E4-244C-8544-3EDB60834518}" type="presParOf" srcId="{B340D54E-7F6C-0644-B077-789B0D764F71}" destId="{49679415-CCD9-8C4B-AAF1-4CB6F9F91EC1}" srcOrd="1" destOrd="0" presId="urn:microsoft.com/office/officeart/2005/8/layout/hierarchy1"/>
    <dgm:cxn modelId="{D0CEC484-6001-5A46-AA66-26C3AAC2D6C7}" type="presParOf" srcId="{794D8980-3639-E346-8D6A-0C61C7F4C065}" destId="{9630352D-D6AE-1E47-9A89-CDADA8F23714}" srcOrd="1" destOrd="0" presId="urn:microsoft.com/office/officeart/2005/8/layout/hierarchy1"/>
    <dgm:cxn modelId="{C05D06E8-5124-8943-A171-C72AF02599CA}" type="presParOf" srcId="{9630352D-D6AE-1E47-9A89-CDADA8F23714}" destId="{03FF73AA-3902-EC4F-AA49-5B4719B0606A}" srcOrd="0" destOrd="0" presId="urn:microsoft.com/office/officeart/2005/8/layout/hierarchy1"/>
    <dgm:cxn modelId="{E7629D99-A0D2-904D-83B7-ED46EB483030}" type="presParOf" srcId="{9630352D-D6AE-1E47-9A89-CDADA8F23714}" destId="{07A1EC0D-A444-324C-8DAF-8FE08EB4DE69}" srcOrd="1" destOrd="0" presId="urn:microsoft.com/office/officeart/2005/8/layout/hierarchy1"/>
    <dgm:cxn modelId="{AA34D8F9-C87D-9B45-86E4-C18C0AE68A5E}" type="presParOf" srcId="{07A1EC0D-A444-324C-8DAF-8FE08EB4DE69}" destId="{5B672205-F189-F54E-BAC1-FBD9F40B2CB9}" srcOrd="0" destOrd="0" presId="urn:microsoft.com/office/officeart/2005/8/layout/hierarchy1"/>
    <dgm:cxn modelId="{42F4C57B-A8C2-444A-AF68-B071C2BAA57D}" type="presParOf" srcId="{5B672205-F189-F54E-BAC1-FBD9F40B2CB9}" destId="{5BD99F0D-FF3F-094A-B8CE-4E2EDB320F22}" srcOrd="0" destOrd="0" presId="urn:microsoft.com/office/officeart/2005/8/layout/hierarchy1"/>
    <dgm:cxn modelId="{9B96986B-61C0-124A-B385-7A1103EE132E}" type="presParOf" srcId="{5B672205-F189-F54E-BAC1-FBD9F40B2CB9}" destId="{484D6A0D-46D4-1E47-9E96-C8C4B49A09AB}" srcOrd="1" destOrd="0" presId="urn:microsoft.com/office/officeart/2005/8/layout/hierarchy1"/>
    <dgm:cxn modelId="{36F3910B-6E72-6F41-BCE8-5A737C8076F8}" type="presParOf" srcId="{07A1EC0D-A444-324C-8DAF-8FE08EB4DE69}" destId="{B1BEAE35-5321-5146-B727-BB976DF908A8}" srcOrd="1" destOrd="0" presId="urn:microsoft.com/office/officeart/2005/8/layout/hierarchy1"/>
    <dgm:cxn modelId="{790BF9FC-1F82-8A4F-9D18-F85A199D8961}" type="presParOf" srcId="{B1BEAE35-5321-5146-B727-BB976DF908A8}" destId="{341888AF-D37C-394C-B6EF-E6D3B0B39808}" srcOrd="0" destOrd="0" presId="urn:microsoft.com/office/officeart/2005/8/layout/hierarchy1"/>
    <dgm:cxn modelId="{7F09D1D7-7601-1149-AD67-B5DD02059FD3}" type="presParOf" srcId="{B1BEAE35-5321-5146-B727-BB976DF908A8}" destId="{4D17DD56-F100-E448-8D03-35562B9835A1}" srcOrd="1" destOrd="0" presId="urn:microsoft.com/office/officeart/2005/8/layout/hierarchy1"/>
    <dgm:cxn modelId="{03F5F43C-2A66-514F-B0D9-8B8B05C7F8C7}" type="presParOf" srcId="{4D17DD56-F100-E448-8D03-35562B9835A1}" destId="{E0E084B1-9CE9-B441-A525-11E300AF5323}" srcOrd="0" destOrd="0" presId="urn:microsoft.com/office/officeart/2005/8/layout/hierarchy1"/>
    <dgm:cxn modelId="{7283103A-C6F0-9643-B435-D28FCCEF4F3C}" type="presParOf" srcId="{E0E084B1-9CE9-B441-A525-11E300AF5323}" destId="{97520BF6-C84E-EC43-AE8B-8506E02A8F17}" srcOrd="0" destOrd="0" presId="urn:microsoft.com/office/officeart/2005/8/layout/hierarchy1"/>
    <dgm:cxn modelId="{09BA4EF0-8D4E-DF42-B983-0CB0851A20A7}" type="presParOf" srcId="{E0E084B1-9CE9-B441-A525-11E300AF5323}" destId="{009932B2-DB65-E843-8F51-CD75E96A1060}" srcOrd="1" destOrd="0" presId="urn:microsoft.com/office/officeart/2005/8/layout/hierarchy1"/>
    <dgm:cxn modelId="{958718BB-D15E-844A-BB88-A2D58B97E4C5}" type="presParOf" srcId="{4D17DD56-F100-E448-8D03-35562B9835A1}" destId="{65F092DD-8545-BF41-9E26-AFC7D7430A3D}" srcOrd="1" destOrd="0" presId="urn:microsoft.com/office/officeart/2005/8/layout/hierarchy1"/>
    <dgm:cxn modelId="{D228C02C-712A-7149-9A66-FB2B4F526A62}" type="presParOf" srcId="{B1BEAE35-5321-5146-B727-BB976DF908A8}" destId="{5022F6F0-BF94-A54D-B22F-4DF19D9B543C}" srcOrd="2" destOrd="0" presId="urn:microsoft.com/office/officeart/2005/8/layout/hierarchy1"/>
    <dgm:cxn modelId="{BAF462EF-1EE2-9A46-8F69-7500AD14907E}" type="presParOf" srcId="{B1BEAE35-5321-5146-B727-BB976DF908A8}" destId="{2AF1591F-FBAB-204C-8ED3-D0D6368694F7}" srcOrd="3" destOrd="0" presId="urn:microsoft.com/office/officeart/2005/8/layout/hierarchy1"/>
    <dgm:cxn modelId="{5D655C93-3D05-E645-883A-45452AA37DC6}" type="presParOf" srcId="{2AF1591F-FBAB-204C-8ED3-D0D6368694F7}" destId="{BB83E9ED-5392-1747-8431-2DB71957D984}" srcOrd="0" destOrd="0" presId="urn:microsoft.com/office/officeart/2005/8/layout/hierarchy1"/>
    <dgm:cxn modelId="{1B1FB9A8-DE9C-834F-8D47-ABAB2D4BEA6B}" type="presParOf" srcId="{BB83E9ED-5392-1747-8431-2DB71957D984}" destId="{1C1FD0C9-97B4-0C4B-89A0-E92463DFB7EF}" srcOrd="0" destOrd="0" presId="urn:microsoft.com/office/officeart/2005/8/layout/hierarchy1"/>
    <dgm:cxn modelId="{067468DB-39DC-8649-94E1-1706E8D1E0FD}" type="presParOf" srcId="{BB83E9ED-5392-1747-8431-2DB71957D984}" destId="{DE4B3217-F8C4-BF42-AE32-2869362B724E}" srcOrd="1" destOrd="0" presId="urn:microsoft.com/office/officeart/2005/8/layout/hierarchy1"/>
    <dgm:cxn modelId="{96CEEB8A-4AE6-D546-9D4C-7F89758454F2}" type="presParOf" srcId="{2AF1591F-FBAB-204C-8ED3-D0D6368694F7}" destId="{F2B7E185-28BA-B746-A973-428A523ACA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C07A7-5AFD-BA45-95BB-12AC3240F08E}">
      <dsp:nvSpPr>
        <dsp:cNvPr id="0" name=""/>
        <dsp:cNvSpPr/>
      </dsp:nvSpPr>
      <dsp:spPr>
        <a:xfrm>
          <a:off x="-3711448" y="-570185"/>
          <a:ext cx="4424009" cy="4424009"/>
        </a:xfrm>
        <a:prstGeom prst="blockArc">
          <a:avLst>
            <a:gd name="adj1" fmla="val 18900000"/>
            <a:gd name="adj2" fmla="val 2700000"/>
            <a:gd name="adj3" fmla="val 488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A1C97-F371-0748-84DF-6FDE58D76F28}">
      <dsp:nvSpPr>
        <dsp:cNvPr id="0" name=""/>
        <dsp:cNvSpPr/>
      </dsp:nvSpPr>
      <dsp:spPr>
        <a:xfrm>
          <a:off x="458221" y="328363"/>
          <a:ext cx="3376522" cy="656727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27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Dummy coding</a:t>
          </a:r>
        </a:p>
      </dsp:txBody>
      <dsp:txXfrm>
        <a:off x="458221" y="328363"/>
        <a:ext cx="3376522" cy="656727"/>
      </dsp:txXfrm>
    </dsp:sp>
    <dsp:sp modelId="{AF589F3F-CB88-0543-9D83-5BDD5652C194}">
      <dsp:nvSpPr>
        <dsp:cNvPr id="0" name=""/>
        <dsp:cNvSpPr/>
      </dsp:nvSpPr>
      <dsp:spPr>
        <a:xfrm>
          <a:off x="47766" y="246272"/>
          <a:ext cx="820909" cy="820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CD947-F23D-FB44-BF5D-14D6BB6779AC}">
      <dsp:nvSpPr>
        <dsp:cNvPr id="0" name=""/>
        <dsp:cNvSpPr/>
      </dsp:nvSpPr>
      <dsp:spPr>
        <a:xfrm>
          <a:off x="696942" y="1313455"/>
          <a:ext cx="3137802" cy="656727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27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KNN based feature clustering</a:t>
          </a:r>
        </a:p>
      </dsp:txBody>
      <dsp:txXfrm>
        <a:off x="696942" y="1313455"/>
        <a:ext cx="3137802" cy="656727"/>
      </dsp:txXfrm>
    </dsp:sp>
    <dsp:sp modelId="{B12270CB-EA2B-FE48-B69B-1CE328F10B65}">
      <dsp:nvSpPr>
        <dsp:cNvPr id="0" name=""/>
        <dsp:cNvSpPr/>
      </dsp:nvSpPr>
      <dsp:spPr>
        <a:xfrm>
          <a:off x="286487" y="1231364"/>
          <a:ext cx="820909" cy="820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3C18A-4D50-4342-80D9-87A0E2A34D79}">
      <dsp:nvSpPr>
        <dsp:cNvPr id="0" name=""/>
        <dsp:cNvSpPr/>
      </dsp:nvSpPr>
      <dsp:spPr>
        <a:xfrm>
          <a:off x="458221" y="2298546"/>
          <a:ext cx="3376522" cy="656727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27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 Quantization and clustering</a:t>
          </a:r>
        </a:p>
      </dsp:txBody>
      <dsp:txXfrm>
        <a:off x="458221" y="2298546"/>
        <a:ext cx="3376522" cy="656727"/>
      </dsp:txXfrm>
    </dsp:sp>
    <dsp:sp modelId="{CF9E6610-F655-8542-BCCE-90D083D00270}">
      <dsp:nvSpPr>
        <dsp:cNvPr id="0" name=""/>
        <dsp:cNvSpPr/>
      </dsp:nvSpPr>
      <dsp:spPr>
        <a:xfrm>
          <a:off x="47766" y="2216455"/>
          <a:ext cx="820909" cy="820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4297F-108D-3544-88E3-FC951FF0D1B8}">
      <dsp:nvSpPr>
        <dsp:cNvPr id="0" name=""/>
        <dsp:cNvSpPr/>
      </dsp:nvSpPr>
      <dsp:spPr>
        <a:xfrm rot="5400000">
          <a:off x="-177642" y="179350"/>
          <a:ext cx="1184282" cy="828998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Step 1</a:t>
          </a:r>
        </a:p>
      </dsp:txBody>
      <dsp:txXfrm rot="-5400000">
        <a:off x="0" y="416207"/>
        <a:ext cx="828998" cy="355284"/>
      </dsp:txXfrm>
    </dsp:sp>
    <dsp:sp modelId="{5C7D1959-B512-0647-9CCA-8B3D4D0EC43F}">
      <dsp:nvSpPr>
        <dsp:cNvPr id="0" name=""/>
        <dsp:cNvSpPr/>
      </dsp:nvSpPr>
      <dsp:spPr>
        <a:xfrm rot="5400000">
          <a:off x="1707367" y="-876661"/>
          <a:ext cx="769783" cy="25265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Calculat</a:t>
          </a:r>
          <a:r>
            <a:rPr lang="en-US" alt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</a:t>
          </a:r>
          <a:r>
            <a:rPr 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accuracies of </a:t>
          </a:r>
          <a:r>
            <a:rPr lang="en-US" alt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each </a:t>
          </a:r>
          <a:r>
            <a:rPr 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categor</a:t>
          </a:r>
          <a:r>
            <a:rPr lang="en-US" alt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 of a feature</a:t>
          </a:r>
          <a:endParaRPr lang="en-US" sz="1600" kern="1200" dirty="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8998" y="39286"/>
        <a:ext cx="2488944" cy="694627"/>
      </dsp:txXfrm>
    </dsp:sp>
    <dsp:sp modelId="{28D8A3A9-F4ED-6B44-9B96-B847481CC65E}">
      <dsp:nvSpPr>
        <dsp:cNvPr id="0" name=""/>
        <dsp:cNvSpPr/>
      </dsp:nvSpPr>
      <dsp:spPr>
        <a:xfrm rot="5400000">
          <a:off x="-177642" y="1162491"/>
          <a:ext cx="1184282" cy="828998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Step 2</a:t>
          </a:r>
        </a:p>
      </dsp:txBody>
      <dsp:txXfrm rot="-5400000">
        <a:off x="0" y="1399348"/>
        <a:ext cx="828998" cy="355284"/>
      </dsp:txXfrm>
    </dsp:sp>
    <dsp:sp modelId="{C5C68DB0-DDEC-4840-9A34-22C522A68985}">
      <dsp:nvSpPr>
        <dsp:cNvPr id="0" name=""/>
        <dsp:cNvSpPr/>
      </dsp:nvSpPr>
      <dsp:spPr>
        <a:xfrm rot="5400000">
          <a:off x="1707367" y="106479"/>
          <a:ext cx="769783" cy="25265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Cluster accuracies into </a:t>
          </a:r>
          <a:r>
            <a:rPr lang="en-US" alt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certain </a:t>
          </a:r>
          <a:r>
            <a:rPr 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groups</a:t>
          </a:r>
          <a:endParaRPr lang="en-US" sz="1600" kern="1200" dirty="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8998" y="1022426"/>
        <a:ext cx="2488944" cy="694627"/>
      </dsp:txXfrm>
    </dsp:sp>
    <dsp:sp modelId="{D6DD4D6E-B3A1-F141-B11B-284A61912FBB}">
      <dsp:nvSpPr>
        <dsp:cNvPr id="0" name=""/>
        <dsp:cNvSpPr/>
      </dsp:nvSpPr>
      <dsp:spPr>
        <a:xfrm rot="5400000">
          <a:off x="-177642" y="2145632"/>
          <a:ext cx="1184282" cy="828998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Step 3</a:t>
          </a:r>
        </a:p>
      </dsp:txBody>
      <dsp:txXfrm rot="-5400000">
        <a:off x="0" y="2382489"/>
        <a:ext cx="828998" cy="355284"/>
      </dsp:txXfrm>
    </dsp:sp>
    <dsp:sp modelId="{E4FDE60D-183C-6C46-848D-B06436B241F2}">
      <dsp:nvSpPr>
        <dsp:cNvPr id="0" name=""/>
        <dsp:cNvSpPr/>
      </dsp:nvSpPr>
      <dsp:spPr>
        <a:xfrm rot="5400000">
          <a:off x="1707367" y="1089620"/>
          <a:ext cx="769783" cy="25265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Dummy cod</a:t>
          </a:r>
          <a:r>
            <a:rPr lang="en-US" alt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</a:t>
          </a:r>
          <a:r>
            <a:rPr 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groups</a:t>
          </a:r>
          <a:endParaRPr lang="en-US" sz="1600" kern="1200" dirty="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8998" y="2005567"/>
        <a:ext cx="2488944" cy="694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2F6F0-BF94-A54D-B22F-4DF19D9B543C}">
      <dsp:nvSpPr>
        <dsp:cNvPr id="0" name=""/>
        <dsp:cNvSpPr/>
      </dsp:nvSpPr>
      <dsp:spPr>
        <a:xfrm>
          <a:off x="2060156" y="1660891"/>
          <a:ext cx="884627" cy="3093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790"/>
              </a:lnTo>
              <a:lnTo>
                <a:pt x="884627" y="210790"/>
              </a:lnTo>
              <a:lnTo>
                <a:pt x="884627" y="309316"/>
              </a:lnTo>
            </a:path>
          </a:pathLst>
        </a:custGeom>
        <a:noFill/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888AF-D37C-394C-B6EF-E6D3B0B39808}">
      <dsp:nvSpPr>
        <dsp:cNvPr id="0" name=""/>
        <dsp:cNvSpPr/>
      </dsp:nvSpPr>
      <dsp:spPr>
        <a:xfrm>
          <a:off x="1098001" y="1660891"/>
          <a:ext cx="962155" cy="309316"/>
        </a:xfrm>
        <a:custGeom>
          <a:avLst/>
          <a:gdLst/>
          <a:ahLst/>
          <a:cxnLst/>
          <a:rect l="0" t="0" r="0" b="0"/>
          <a:pathLst>
            <a:path>
              <a:moveTo>
                <a:pt x="962155" y="0"/>
              </a:moveTo>
              <a:lnTo>
                <a:pt x="962155" y="210790"/>
              </a:lnTo>
              <a:lnTo>
                <a:pt x="0" y="210790"/>
              </a:lnTo>
              <a:lnTo>
                <a:pt x="0" y="309316"/>
              </a:lnTo>
            </a:path>
          </a:pathLst>
        </a:custGeom>
        <a:noFill/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F73AA-3902-EC4F-AA49-5B4719B0606A}">
      <dsp:nvSpPr>
        <dsp:cNvPr id="0" name=""/>
        <dsp:cNvSpPr/>
      </dsp:nvSpPr>
      <dsp:spPr>
        <a:xfrm>
          <a:off x="2014436" y="676218"/>
          <a:ext cx="91440" cy="3093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9316"/>
              </a:lnTo>
            </a:path>
          </a:pathLst>
        </a:custGeom>
        <a:noFill/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B4BE-6BB3-004F-8C5F-8E3D5D8669B9}">
      <dsp:nvSpPr>
        <dsp:cNvPr id="0" name=""/>
        <dsp:cNvSpPr/>
      </dsp:nvSpPr>
      <dsp:spPr>
        <a:xfrm>
          <a:off x="1342279" y="861"/>
          <a:ext cx="1435754" cy="675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79415-CCD9-8C4B-AAF1-4CB6F9F91EC1}">
      <dsp:nvSpPr>
        <dsp:cNvPr id="0" name=""/>
        <dsp:cNvSpPr/>
      </dsp:nvSpPr>
      <dsp:spPr>
        <a:xfrm>
          <a:off x="1460451" y="113125"/>
          <a:ext cx="1435754" cy="675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Quantize continuous feature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1480232" y="132906"/>
        <a:ext cx="1396192" cy="635794"/>
      </dsp:txXfrm>
    </dsp:sp>
    <dsp:sp modelId="{5BD99F0D-FF3F-094A-B8CE-4E2EDB320F22}">
      <dsp:nvSpPr>
        <dsp:cNvPr id="0" name=""/>
        <dsp:cNvSpPr/>
      </dsp:nvSpPr>
      <dsp:spPr>
        <a:xfrm>
          <a:off x="1108047" y="985535"/>
          <a:ext cx="1904218" cy="675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D6A0D-46D4-1E47-9E96-C8C4B49A09AB}">
      <dsp:nvSpPr>
        <dsp:cNvPr id="0" name=""/>
        <dsp:cNvSpPr/>
      </dsp:nvSpPr>
      <dsp:spPr>
        <a:xfrm>
          <a:off x="1226220" y="1097799"/>
          <a:ext cx="1904218" cy="675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Calculate accuracies of</a:t>
          </a:r>
          <a:r>
            <a:rPr lang="en-US" altLang="zh-CN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each</a:t>
          </a:r>
          <a:r>
            <a:rPr lang="zh-CN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quantized</a:t>
          </a:r>
          <a:r>
            <a:rPr lang="zh-CN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level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1246001" y="1117580"/>
        <a:ext cx="1864656" cy="635794"/>
      </dsp:txXfrm>
    </dsp:sp>
    <dsp:sp modelId="{97520BF6-C84E-EC43-AE8B-8506E02A8F17}">
      <dsp:nvSpPr>
        <dsp:cNvPr id="0" name=""/>
        <dsp:cNvSpPr/>
      </dsp:nvSpPr>
      <dsp:spPr>
        <a:xfrm>
          <a:off x="331545" y="1970208"/>
          <a:ext cx="1532910" cy="675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932B2-DB65-E843-8F51-CD75E96A1060}">
      <dsp:nvSpPr>
        <dsp:cNvPr id="0" name=""/>
        <dsp:cNvSpPr/>
      </dsp:nvSpPr>
      <dsp:spPr>
        <a:xfrm>
          <a:off x="449718" y="2082472"/>
          <a:ext cx="1532910" cy="675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Direct usage it as a feature</a:t>
          </a:r>
        </a:p>
      </dsp:txBody>
      <dsp:txXfrm>
        <a:off x="469499" y="2102253"/>
        <a:ext cx="1493348" cy="635794"/>
      </dsp:txXfrm>
    </dsp:sp>
    <dsp:sp modelId="{1C1FD0C9-97B4-0C4B-89A0-E92463DFB7EF}">
      <dsp:nvSpPr>
        <dsp:cNvPr id="0" name=""/>
        <dsp:cNvSpPr/>
      </dsp:nvSpPr>
      <dsp:spPr>
        <a:xfrm>
          <a:off x="2100801" y="1970208"/>
          <a:ext cx="1687966" cy="675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B3217-F8C4-BF42-AE32-2869362B724E}">
      <dsp:nvSpPr>
        <dsp:cNvPr id="0" name=""/>
        <dsp:cNvSpPr/>
      </dsp:nvSpPr>
      <dsp:spPr>
        <a:xfrm>
          <a:off x="2218974" y="2082472"/>
          <a:ext cx="1687966" cy="675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Accuracy-based feature clustering</a:t>
          </a:r>
        </a:p>
      </dsp:txBody>
      <dsp:txXfrm>
        <a:off x="2238755" y="2102253"/>
        <a:ext cx="1648404" cy="6357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2F6F0-BF94-A54D-B22F-4DF19D9B543C}">
      <dsp:nvSpPr>
        <dsp:cNvPr id="0" name=""/>
        <dsp:cNvSpPr/>
      </dsp:nvSpPr>
      <dsp:spPr>
        <a:xfrm>
          <a:off x="3188555" y="2706317"/>
          <a:ext cx="1440796" cy="503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315"/>
              </a:lnTo>
              <a:lnTo>
                <a:pt x="1440796" y="343315"/>
              </a:lnTo>
              <a:lnTo>
                <a:pt x="1440796" y="503785"/>
              </a:lnTo>
            </a:path>
          </a:pathLst>
        </a:custGeom>
        <a:noFill/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888AF-D37C-394C-B6EF-E6D3B0B39808}">
      <dsp:nvSpPr>
        <dsp:cNvPr id="0" name=""/>
        <dsp:cNvSpPr/>
      </dsp:nvSpPr>
      <dsp:spPr>
        <a:xfrm>
          <a:off x="1621489" y="2706317"/>
          <a:ext cx="1567065" cy="503785"/>
        </a:xfrm>
        <a:custGeom>
          <a:avLst/>
          <a:gdLst/>
          <a:ahLst/>
          <a:cxnLst/>
          <a:rect l="0" t="0" r="0" b="0"/>
          <a:pathLst>
            <a:path>
              <a:moveTo>
                <a:pt x="1567065" y="0"/>
              </a:moveTo>
              <a:lnTo>
                <a:pt x="1567065" y="343315"/>
              </a:lnTo>
              <a:lnTo>
                <a:pt x="0" y="343315"/>
              </a:lnTo>
              <a:lnTo>
                <a:pt x="0" y="503785"/>
              </a:lnTo>
            </a:path>
          </a:pathLst>
        </a:custGeom>
        <a:noFill/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F73AA-3902-EC4F-AA49-5B4719B0606A}">
      <dsp:nvSpPr>
        <dsp:cNvPr id="0" name=""/>
        <dsp:cNvSpPr/>
      </dsp:nvSpPr>
      <dsp:spPr>
        <a:xfrm>
          <a:off x="3142835" y="1102577"/>
          <a:ext cx="91440" cy="5037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3785"/>
              </a:lnTo>
            </a:path>
          </a:pathLst>
        </a:custGeom>
        <a:noFill/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B4BE-6BB3-004F-8C5F-8E3D5D8669B9}">
      <dsp:nvSpPr>
        <dsp:cNvPr id="0" name=""/>
        <dsp:cNvSpPr/>
      </dsp:nvSpPr>
      <dsp:spPr>
        <a:xfrm>
          <a:off x="2019346" y="2621"/>
          <a:ext cx="2338418" cy="1099955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79415-CCD9-8C4B-AAF1-4CB6F9F91EC1}">
      <dsp:nvSpPr>
        <dsp:cNvPr id="0" name=""/>
        <dsp:cNvSpPr/>
      </dsp:nvSpPr>
      <dsp:spPr>
        <a:xfrm>
          <a:off x="2211814" y="185466"/>
          <a:ext cx="2338418" cy="1099955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Quantize continuous feature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244031" y="217683"/>
        <a:ext cx="2273984" cy="1035521"/>
      </dsp:txXfrm>
    </dsp:sp>
    <dsp:sp modelId="{5BD99F0D-FF3F-094A-B8CE-4E2EDB320F22}">
      <dsp:nvSpPr>
        <dsp:cNvPr id="0" name=""/>
        <dsp:cNvSpPr/>
      </dsp:nvSpPr>
      <dsp:spPr>
        <a:xfrm>
          <a:off x="1637852" y="1606362"/>
          <a:ext cx="3101406" cy="1099955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D6A0D-46D4-1E47-9E96-C8C4B49A09AB}">
      <dsp:nvSpPr>
        <dsp:cNvPr id="0" name=""/>
        <dsp:cNvSpPr/>
      </dsp:nvSpPr>
      <dsp:spPr>
        <a:xfrm>
          <a:off x="1830320" y="1789207"/>
          <a:ext cx="3101406" cy="1099955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Calculate accuracies of</a:t>
          </a:r>
          <a:r>
            <a:rPr lang="en-US" altLang="zh-CN" sz="2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each</a:t>
          </a:r>
          <a:r>
            <a:rPr lang="zh-CN" sz="2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2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quantized</a:t>
          </a:r>
          <a:r>
            <a:rPr lang="zh-CN" sz="2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2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level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862537" y="1821424"/>
        <a:ext cx="3036972" cy="1035521"/>
      </dsp:txXfrm>
    </dsp:sp>
    <dsp:sp modelId="{97520BF6-C84E-EC43-AE8B-8506E02A8F17}">
      <dsp:nvSpPr>
        <dsp:cNvPr id="0" name=""/>
        <dsp:cNvSpPr/>
      </dsp:nvSpPr>
      <dsp:spPr>
        <a:xfrm>
          <a:off x="373161" y="3210103"/>
          <a:ext cx="2496656" cy="1099955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932B2-DB65-E843-8F51-CD75E96A1060}">
      <dsp:nvSpPr>
        <dsp:cNvPr id="0" name=""/>
        <dsp:cNvSpPr/>
      </dsp:nvSpPr>
      <dsp:spPr>
        <a:xfrm>
          <a:off x="565629" y="3392947"/>
          <a:ext cx="2496656" cy="1099955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Direct usage it as a feature</a:t>
          </a:r>
        </a:p>
      </dsp:txBody>
      <dsp:txXfrm>
        <a:off x="597846" y="3425164"/>
        <a:ext cx="2432222" cy="1035521"/>
      </dsp:txXfrm>
    </dsp:sp>
    <dsp:sp modelId="{1C1FD0C9-97B4-0C4B-89A0-E92463DFB7EF}">
      <dsp:nvSpPr>
        <dsp:cNvPr id="0" name=""/>
        <dsp:cNvSpPr/>
      </dsp:nvSpPr>
      <dsp:spPr>
        <a:xfrm>
          <a:off x="3254753" y="3210103"/>
          <a:ext cx="2749195" cy="1099955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B3217-F8C4-BF42-AE32-2869362B724E}">
      <dsp:nvSpPr>
        <dsp:cNvPr id="0" name=""/>
        <dsp:cNvSpPr/>
      </dsp:nvSpPr>
      <dsp:spPr>
        <a:xfrm>
          <a:off x="3447222" y="3392947"/>
          <a:ext cx="2749195" cy="1099955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Accuracy-based feature clustering</a:t>
          </a:r>
        </a:p>
      </dsp:txBody>
      <dsp:txXfrm>
        <a:off x="3479439" y="3425164"/>
        <a:ext cx="2684761" cy="1035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82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882428"/>
            <a:ext cx="8520600" cy="368659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82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764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9333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914400"/>
            <a:ext cx="8520600" cy="408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95300" y="48036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7030A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/kobe-bryant-shot-selection/data" TargetMode="Externa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852324" y="3273017"/>
            <a:ext cx="7239900" cy="57708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Minke Cheng, Meng Lin, Yi Zhang, Chiaju Chen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35231" t="367"/>
          <a:stretch/>
        </p:blipFill>
        <p:spPr>
          <a:xfrm>
            <a:off x="5232018" y="1316389"/>
            <a:ext cx="2165683" cy="1859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659892" y="1316389"/>
            <a:ext cx="4860885" cy="16816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Kobe Shot Prediction</a:t>
            </a:r>
            <a:endParaRPr sz="4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II. Data exploration and feature selection</a:t>
            </a: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4" name="Shape 93">
            <a:extLst>
              <a:ext uri="{FF2B5EF4-FFF2-40B4-BE49-F238E27FC236}">
                <a16:creationId xmlns:a16="http://schemas.microsoft.com/office/drawing/2014/main" id="{8E7D6F54-B13B-844B-B5C6-DDDF4F198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83820" y="542144"/>
            <a:ext cx="5143500" cy="49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1" i="1" dirty="0">
                <a:solidFill>
                  <a:schemeClr val="accent4">
                    <a:lumMod val="75000"/>
                  </a:schemeClr>
                </a:solidFill>
              </a:rPr>
              <a:t>Type3: Time related features</a:t>
            </a:r>
            <a:endParaRPr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23D7DD-5CDD-954E-ABC2-0F2A2BC7D696}"/>
              </a:ext>
            </a:extLst>
          </p:cNvPr>
          <p:cNvGrpSpPr/>
          <p:nvPr/>
        </p:nvGrpSpPr>
        <p:grpSpPr>
          <a:xfrm>
            <a:off x="311700" y="1037156"/>
            <a:ext cx="4172530" cy="1992485"/>
            <a:chOff x="311700" y="1037156"/>
            <a:chExt cx="4172530" cy="1992485"/>
          </a:xfrm>
        </p:grpSpPr>
        <p:pic>
          <p:nvPicPr>
            <p:cNvPr id="10" name="Shape 139">
              <a:extLst>
                <a:ext uri="{FF2B5EF4-FFF2-40B4-BE49-F238E27FC236}">
                  <a16:creationId xmlns:a16="http://schemas.microsoft.com/office/drawing/2014/main" id="{0DC127B7-E47C-754D-BE2A-42AAE23F3C8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1700" y="1037156"/>
              <a:ext cx="4172530" cy="17449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Shape 93">
              <a:extLst>
                <a:ext uri="{FF2B5EF4-FFF2-40B4-BE49-F238E27FC236}">
                  <a16:creationId xmlns:a16="http://schemas.microsoft.com/office/drawing/2014/main" id="{4E593BD3-06E2-8745-92F0-E644F3F767AD}"/>
                </a:ext>
              </a:extLst>
            </p:cNvPr>
            <p:cNvSpPr txBox="1">
              <a:spLocks/>
            </p:cNvSpPr>
            <p:nvPr/>
          </p:nvSpPr>
          <p:spPr>
            <a:xfrm>
              <a:off x="1344126" y="2663489"/>
              <a:ext cx="2370020" cy="366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Fig.8 Accuracy vs remaining seconds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403E85-3D5D-BC4F-8ACB-BBD8E33815CA}"/>
              </a:ext>
            </a:extLst>
          </p:cNvPr>
          <p:cNvGrpSpPr/>
          <p:nvPr/>
        </p:nvGrpSpPr>
        <p:grpSpPr>
          <a:xfrm>
            <a:off x="375355" y="3006635"/>
            <a:ext cx="4045220" cy="1992485"/>
            <a:chOff x="4733020" y="1037156"/>
            <a:chExt cx="4045220" cy="1992485"/>
          </a:xfrm>
        </p:grpSpPr>
        <p:pic>
          <p:nvPicPr>
            <p:cNvPr id="13" name="Shape 140">
              <a:extLst>
                <a:ext uri="{FF2B5EF4-FFF2-40B4-BE49-F238E27FC236}">
                  <a16:creationId xmlns:a16="http://schemas.microsoft.com/office/drawing/2014/main" id="{2BF3A7D0-8ADA-404A-8AD5-3E466798CC5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33020" y="1037156"/>
              <a:ext cx="4045220" cy="1683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Shape 93">
              <a:extLst>
                <a:ext uri="{FF2B5EF4-FFF2-40B4-BE49-F238E27FC236}">
                  <a16:creationId xmlns:a16="http://schemas.microsoft.com/office/drawing/2014/main" id="{3536BD12-0F33-F24E-8A5B-34114B417E57}"/>
                </a:ext>
              </a:extLst>
            </p:cNvPr>
            <p:cNvSpPr txBox="1">
              <a:spLocks/>
            </p:cNvSpPr>
            <p:nvPr/>
          </p:nvSpPr>
          <p:spPr>
            <a:xfrm>
              <a:off x="5603706" y="2663489"/>
              <a:ext cx="2370020" cy="366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Fig.9 Accuracy vs remaining minutes</a:t>
              </a:r>
            </a:p>
          </p:txBody>
        </p:sp>
      </p:grpSp>
      <p:pic>
        <p:nvPicPr>
          <p:cNvPr id="15" name="Shape 141">
            <a:extLst>
              <a:ext uri="{FF2B5EF4-FFF2-40B4-BE49-F238E27FC236}">
                <a16:creationId xmlns:a16="http://schemas.microsoft.com/office/drawing/2014/main" id="{3B422D6F-0F60-C44D-9594-BC6BBEF9F35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917" y="789650"/>
            <a:ext cx="3994233" cy="31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93">
            <a:extLst>
              <a:ext uri="{FF2B5EF4-FFF2-40B4-BE49-F238E27FC236}">
                <a16:creationId xmlns:a16="http://schemas.microsoft.com/office/drawing/2014/main" id="{71119D00-2138-884D-9A76-CCB4046575BA}"/>
              </a:ext>
            </a:extLst>
          </p:cNvPr>
          <p:cNvSpPr txBox="1">
            <a:spLocks/>
          </p:cNvSpPr>
          <p:nvPr/>
        </p:nvSpPr>
        <p:spPr>
          <a:xfrm>
            <a:off x="5295900" y="4038455"/>
            <a:ext cx="3169920" cy="36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spcAft>
                <a:spcPts val="600"/>
              </a:spcAft>
              <a:buNone/>
            </a:pPr>
            <a:r>
              <a:rPr lang="en-US" sz="1050" dirty="0">
                <a:solidFill>
                  <a:srgbClr val="002060"/>
                </a:solidFill>
              </a:rPr>
              <a:t>Fig.10 Attempts and accuracy vs time remaining</a:t>
            </a:r>
          </a:p>
        </p:txBody>
      </p:sp>
      <p:sp>
        <p:nvSpPr>
          <p:cNvPr id="21" name="Shape 93">
            <a:extLst>
              <a:ext uri="{FF2B5EF4-FFF2-40B4-BE49-F238E27FC236}">
                <a16:creationId xmlns:a16="http://schemas.microsoft.com/office/drawing/2014/main" id="{75009F40-1095-6C4C-ABDF-F4F190DC05D4}"/>
              </a:ext>
            </a:extLst>
          </p:cNvPr>
          <p:cNvSpPr txBox="1">
            <a:spLocks/>
          </p:cNvSpPr>
          <p:nvPr/>
        </p:nvSpPr>
        <p:spPr>
          <a:xfrm>
            <a:off x="4899660" y="4404607"/>
            <a:ext cx="3703320" cy="4036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just">
              <a:buNone/>
            </a:pPr>
            <a:r>
              <a:rPr lang="en-US" sz="1400" dirty="0">
                <a:solidFill>
                  <a:srgbClr val="000000"/>
                </a:solidFill>
              </a:rPr>
              <a:t>Observations: hidden pattern seems to exits</a:t>
            </a:r>
          </a:p>
        </p:txBody>
      </p:sp>
    </p:spTree>
    <p:extLst>
      <p:ext uri="{BB962C8B-B14F-4D97-AF65-F5344CB8AC3E}">
        <p14:creationId xmlns:p14="http://schemas.microsoft.com/office/powerpoint/2010/main" val="270564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II. Data exploration and feature selection</a:t>
            </a: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4" name="Shape 93">
            <a:extLst>
              <a:ext uri="{FF2B5EF4-FFF2-40B4-BE49-F238E27FC236}">
                <a16:creationId xmlns:a16="http://schemas.microsoft.com/office/drawing/2014/main" id="{8E7D6F54-B13B-844B-B5C6-DDDF4F198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83820" y="542144"/>
            <a:ext cx="5143500" cy="49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1" i="1" dirty="0">
                <a:solidFill>
                  <a:schemeClr val="accent4">
                    <a:lumMod val="75000"/>
                  </a:schemeClr>
                </a:solidFill>
              </a:rPr>
              <a:t>Type3: Time related features</a:t>
            </a:r>
            <a:endParaRPr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Shape 93">
            <a:extLst>
              <a:ext uri="{FF2B5EF4-FFF2-40B4-BE49-F238E27FC236}">
                <a16:creationId xmlns:a16="http://schemas.microsoft.com/office/drawing/2014/main" id="{75009F40-1095-6C4C-ABDF-F4F190DC05D4}"/>
              </a:ext>
            </a:extLst>
          </p:cNvPr>
          <p:cNvSpPr txBox="1">
            <a:spLocks/>
          </p:cNvSpPr>
          <p:nvPr/>
        </p:nvSpPr>
        <p:spPr>
          <a:xfrm>
            <a:off x="351439" y="4074711"/>
            <a:ext cx="3293341" cy="6990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just">
              <a:buNone/>
            </a:pPr>
            <a:r>
              <a:rPr lang="en-US" sz="1400" dirty="0">
                <a:solidFill>
                  <a:srgbClr val="000000"/>
                </a:solidFill>
              </a:rPr>
              <a:t>Observations: </a:t>
            </a:r>
          </a:p>
          <a:p>
            <a:pPr marL="114300" indent="0" algn="just">
              <a:buNone/>
            </a:pPr>
            <a:r>
              <a:rPr lang="en-US" sz="1400" dirty="0">
                <a:solidFill>
                  <a:srgbClr val="000000"/>
                </a:solidFill>
              </a:rPr>
              <a:t>Season is an important feature!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09A618-90D0-CE4B-BD03-50105A46E695}"/>
              </a:ext>
            </a:extLst>
          </p:cNvPr>
          <p:cNvGrpSpPr/>
          <p:nvPr/>
        </p:nvGrpSpPr>
        <p:grpSpPr>
          <a:xfrm>
            <a:off x="311700" y="1249544"/>
            <a:ext cx="3115886" cy="2418822"/>
            <a:chOff x="741606" y="225684"/>
            <a:chExt cx="3115886" cy="2418822"/>
          </a:xfrm>
        </p:grpSpPr>
        <p:sp>
          <p:nvSpPr>
            <p:cNvPr id="11" name="Shape 93">
              <a:extLst>
                <a:ext uri="{FF2B5EF4-FFF2-40B4-BE49-F238E27FC236}">
                  <a16:creationId xmlns:a16="http://schemas.microsoft.com/office/drawing/2014/main" id="{4E593BD3-06E2-8745-92F0-E644F3F767AD}"/>
                </a:ext>
              </a:extLst>
            </p:cNvPr>
            <p:cNvSpPr txBox="1">
              <a:spLocks/>
            </p:cNvSpPr>
            <p:nvPr/>
          </p:nvSpPr>
          <p:spPr>
            <a:xfrm>
              <a:off x="1548634" y="2366675"/>
              <a:ext cx="1764834" cy="27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Fig.11 Accuracy vs period</a:t>
              </a:r>
            </a:p>
          </p:txBody>
        </p:sp>
        <p:pic>
          <p:nvPicPr>
            <p:cNvPr id="17" name="Shape 148">
              <a:extLst>
                <a:ext uri="{FF2B5EF4-FFF2-40B4-BE49-F238E27FC236}">
                  <a16:creationId xmlns:a16="http://schemas.microsoft.com/office/drawing/2014/main" id="{3E11E694-2082-7E46-826A-A09C591AE1E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1606" y="225684"/>
              <a:ext cx="3115886" cy="21902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0CCD2C-199C-A740-8343-CA8E58E73A19}"/>
              </a:ext>
            </a:extLst>
          </p:cNvPr>
          <p:cNvGrpSpPr/>
          <p:nvPr/>
        </p:nvGrpSpPr>
        <p:grpSpPr>
          <a:xfrm>
            <a:off x="3861974" y="2439829"/>
            <a:ext cx="5099866" cy="2399856"/>
            <a:chOff x="3732434" y="1329021"/>
            <a:chExt cx="5099866" cy="2399856"/>
          </a:xfrm>
        </p:grpSpPr>
        <p:sp>
          <p:nvSpPr>
            <p:cNvPr id="16" name="Shape 93">
              <a:extLst>
                <a:ext uri="{FF2B5EF4-FFF2-40B4-BE49-F238E27FC236}">
                  <a16:creationId xmlns:a16="http://schemas.microsoft.com/office/drawing/2014/main" id="{71119D00-2138-884D-9A76-CCB4046575BA}"/>
                </a:ext>
              </a:extLst>
            </p:cNvPr>
            <p:cNvSpPr txBox="1">
              <a:spLocks/>
            </p:cNvSpPr>
            <p:nvPr/>
          </p:nvSpPr>
          <p:spPr>
            <a:xfrm>
              <a:off x="5200327" y="3362725"/>
              <a:ext cx="2164080" cy="366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Fig.12 Accuracy vs game season</a:t>
              </a:r>
            </a:p>
          </p:txBody>
        </p:sp>
        <p:pic>
          <p:nvPicPr>
            <p:cNvPr id="18" name="Shape 149">
              <a:extLst>
                <a:ext uri="{FF2B5EF4-FFF2-40B4-BE49-F238E27FC236}">
                  <a16:creationId xmlns:a16="http://schemas.microsoft.com/office/drawing/2014/main" id="{C8E3127D-7C81-664F-BEA8-306BF678C07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0005"/>
            <a:stretch/>
          </p:blipFill>
          <p:spPr>
            <a:xfrm>
              <a:off x="3732434" y="1329021"/>
              <a:ext cx="5099866" cy="19843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Shape 93">
            <a:extLst>
              <a:ext uri="{FF2B5EF4-FFF2-40B4-BE49-F238E27FC236}">
                <a16:creationId xmlns:a16="http://schemas.microsoft.com/office/drawing/2014/main" id="{80C0AD2C-C90F-114D-870F-0F47823F75A3}"/>
              </a:ext>
            </a:extLst>
          </p:cNvPr>
          <p:cNvSpPr txBox="1">
            <a:spLocks/>
          </p:cNvSpPr>
          <p:nvPr/>
        </p:nvSpPr>
        <p:spPr>
          <a:xfrm>
            <a:off x="3782256" y="1339633"/>
            <a:ext cx="2778563" cy="4739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just">
              <a:buNone/>
            </a:pPr>
            <a:r>
              <a:rPr lang="en-US" sz="1400" dirty="0">
                <a:solidFill>
                  <a:srgbClr val="000000"/>
                </a:solidFill>
              </a:rPr>
              <a:t>Kobe Bryant sexual assault case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7F4926-5E9E-DC4A-A750-A02FC4785F61}"/>
              </a:ext>
            </a:extLst>
          </p:cNvPr>
          <p:cNvCxnSpPr/>
          <p:nvPr/>
        </p:nvCxnSpPr>
        <p:spPr>
          <a:xfrm>
            <a:off x="5181600" y="1828800"/>
            <a:ext cx="678180" cy="1242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93">
            <a:extLst>
              <a:ext uri="{FF2B5EF4-FFF2-40B4-BE49-F238E27FC236}">
                <a16:creationId xmlns:a16="http://schemas.microsoft.com/office/drawing/2014/main" id="{8566A786-90C4-F647-9A80-0F4A9CBB8527}"/>
              </a:ext>
            </a:extLst>
          </p:cNvPr>
          <p:cNvSpPr txBox="1">
            <a:spLocks/>
          </p:cNvSpPr>
          <p:nvPr/>
        </p:nvSpPr>
        <p:spPr>
          <a:xfrm>
            <a:off x="7005517" y="1339633"/>
            <a:ext cx="1970844" cy="4739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just">
              <a:buNone/>
            </a:pPr>
            <a:r>
              <a:rPr lang="en-US" sz="1400" dirty="0">
                <a:solidFill>
                  <a:srgbClr val="000000"/>
                </a:solidFill>
              </a:rPr>
              <a:t>Later period of career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E7E5B4-9A99-714C-A57F-CF71C2E3978E}"/>
              </a:ext>
            </a:extLst>
          </p:cNvPr>
          <p:cNvCxnSpPr>
            <a:cxnSpLocks/>
          </p:cNvCxnSpPr>
          <p:nvPr/>
        </p:nvCxnSpPr>
        <p:spPr>
          <a:xfrm>
            <a:off x="8427720" y="1813561"/>
            <a:ext cx="0" cy="171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5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II. Data exploration and feature selection</a:t>
            </a: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4" name="Shape 93">
            <a:extLst>
              <a:ext uri="{FF2B5EF4-FFF2-40B4-BE49-F238E27FC236}">
                <a16:creationId xmlns:a16="http://schemas.microsoft.com/office/drawing/2014/main" id="{8E7D6F54-B13B-844B-B5C6-DDDF4F198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83820" y="542144"/>
            <a:ext cx="5143500" cy="49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1" i="1" dirty="0">
                <a:solidFill>
                  <a:schemeClr val="accent4">
                    <a:lumMod val="75000"/>
                  </a:schemeClr>
                </a:solidFill>
              </a:rPr>
              <a:t>Type4: Other factors</a:t>
            </a:r>
            <a:endParaRPr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Shape 93">
            <a:extLst>
              <a:ext uri="{FF2B5EF4-FFF2-40B4-BE49-F238E27FC236}">
                <a16:creationId xmlns:a16="http://schemas.microsoft.com/office/drawing/2014/main" id="{9F0D276B-2031-6843-9BC1-2894679F6249}"/>
              </a:ext>
            </a:extLst>
          </p:cNvPr>
          <p:cNvSpPr txBox="1">
            <a:spLocks/>
          </p:cNvSpPr>
          <p:nvPr/>
        </p:nvSpPr>
        <p:spPr>
          <a:xfrm>
            <a:off x="1165860" y="3707637"/>
            <a:ext cx="7185660" cy="12194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just">
              <a:buNone/>
            </a:pPr>
            <a:r>
              <a:rPr lang="en-US" sz="1400" dirty="0">
                <a:solidFill>
                  <a:srgbClr val="000000"/>
                </a:solidFill>
              </a:rPr>
              <a:t>Observations: </a:t>
            </a:r>
          </a:p>
          <a:p>
            <a:pPr marL="114300" indent="0" algn="just">
              <a:buNone/>
            </a:pPr>
            <a:r>
              <a:rPr lang="en-US" sz="1400" dirty="0">
                <a:solidFill>
                  <a:srgbClr val="000000"/>
                </a:solidFill>
              </a:rPr>
              <a:t>1. N</a:t>
            </a:r>
            <a:r>
              <a:rPr lang="en-US" altLang="zh-CN" sz="1400" dirty="0">
                <a:solidFill>
                  <a:srgbClr val="000000"/>
                </a:solidFill>
              </a:rPr>
              <a:t>o big differences between categories within some features</a:t>
            </a:r>
          </a:p>
          <a:p>
            <a:pPr marL="114300" indent="0" algn="just">
              <a:buNone/>
            </a:pPr>
            <a:r>
              <a:rPr lang="en-US" sz="1400" dirty="0">
                <a:solidFill>
                  <a:srgbClr val="000000"/>
                </a:solidFill>
              </a:rPr>
              <a:t>2. Kobe keeps similar performance in both playoffs and regular games and home/visit game does not impact its performance (these are what super stars always be like, i.e. big heart)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ED122B-08F0-D641-9B8E-3FA1589DCDF1}"/>
              </a:ext>
            </a:extLst>
          </p:cNvPr>
          <p:cNvGrpSpPr/>
          <p:nvPr/>
        </p:nvGrpSpPr>
        <p:grpSpPr>
          <a:xfrm>
            <a:off x="129841" y="1037156"/>
            <a:ext cx="3451462" cy="2611688"/>
            <a:chOff x="578400" y="1249544"/>
            <a:chExt cx="3597359" cy="2701177"/>
          </a:xfrm>
        </p:grpSpPr>
        <p:pic>
          <p:nvPicPr>
            <p:cNvPr id="10" name="Shape 156">
              <a:extLst>
                <a:ext uri="{FF2B5EF4-FFF2-40B4-BE49-F238E27FC236}">
                  <a16:creationId xmlns:a16="http://schemas.microsoft.com/office/drawing/2014/main" id="{F20F798B-F982-D14C-82E8-41C35426E47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8400" y="1249544"/>
              <a:ext cx="3597359" cy="2445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93">
              <a:extLst>
                <a:ext uri="{FF2B5EF4-FFF2-40B4-BE49-F238E27FC236}">
                  <a16:creationId xmlns:a16="http://schemas.microsoft.com/office/drawing/2014/main" id="{BD888AE1-2FF6-D54E-BC28-7CEFF1B221DE}"/>
                </a:ext>
              </a:extLst>
            </p:cNvPr>
            <p:cNvSpPr txBox="1">
              <a:spLocks/>
            </p:cNvSpPr>
            <p:nvPr/>
          </p:nvSpPr>
          <p:spPr>
            <a:xfrm>
              <a:off x="1443776" y="3584569"/>
              <a:ext cx="2573242" cy="366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Fig.12 Accuracy vs opponents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6FCDF1-D73A-A544-9DDD-2F63E069A555}"/>
              </a:ext>
            </a:extLst>
          </p:cNvPr>
          <p:cNvGrpSpPr/>
          <p:nvPr/>
        </p:nvGrpSpPr>
        <p:grpSpPr>
          <a:xfrm>
            <a:off x="6093894" y="1037156"/>
            <a:ext cx="3215725" cy="1977977"/>
            <a:chOff x="4706123" y="710082"/>
            <a:chExt cx="3215725" cy="19779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824A81-6574-AF46-8B5A-77C4E706C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2841" y="710082"/>
              <a:ext cx="2449999" cy="1668365"/>
            </a:xfrm>
            <a:prstGeom prst="rect">
              <a:avLst/>
            </a:prstGeom>
          </p:spPr>
        </p:pic>
        <p:sp>
          <p:nvSpPr>
            <p:cNvPr id="21" name="Shape 93">
              <a:extLst>
                <a:ext uri="{FF2B5EF4-FFF2-40B4-BE49-F238E27FC236}">
                  <a16:creationId xmlns:a16="http://schemas.microsoft.com/office/drawing/2014/main" id="{1B4B4172-A87E-E544-ACA7-F989B9F6204A}"/>
                </a:ext>
              </a:extLst>
            </p:cNvPr>
            <p:cNvSpPr txBox="1">
              <a:spLocks/>
            </p:cNvSpPr>
            <p:nvPr/>
          </p:nvSpPr>
          <p:spPr>
            <a:xfrm>
              <a:off x="4706123" y="2321907"/>
              <a:ext cx="3215725" cy="366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Fig.14 Accuracy vs game type (playoffs and regular)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183CE9-3322-EA42-B40C-59DB0AA3A4C4}"/>
              </a:ext>
            </a:extLst>
          </p:cNvPr>
          <p:cNvGrpSpPr/>
          <p:nvPr/>
        </p:nvGrpSpPr>
        <p:grpSpPr>
          <a:xfrm>
            <a:off x="3744662" y="1037156"/>
            <a:ext cx="2551181" cy="2005260"/>
            <a:chOff x="5112981" y="2625953"/>
            <a:chExt cx="2377012" cy="1892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5A6D2D-21BA-3C4D-89AF-A2246F767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981" y="2625953"/>
              <a:ext cx="2377012" cy="1565047"/>
            </a:xfrm>
            <a:prstGeom prst="rect">
              <a:avLst/>
            </a:prstGeom>
          </p:spPr>
        </p:pic>
        <p:sp>
          <p:nvSpPr>
            <p:cNvPr id="22" name="Shape 93">
              <a:extLst>
                <a:ext uri="{FF2B5EF4-FFF2-40B4-BE49-F238E27FC236}">
                  <a16:creationId xmlns:a16="http://schemas.microsoft.com/office/drawing/2014/main" id="{73F0D9FD-82E6-8448-9E9B-56DF46688404}"/>
                </a:ext>
              </a:extLst>
            </p:cNvPr>
            <p:cNvSpPr txBox="1">
              <a:spLocks/>
            </p:cNvSpPr>
            <p:nvPr/>
          </p:nvSpPr>
          <p:spPr>
            <a:xfrm>
              <a:off x="5327955" y="4152060"/>
              <a:ext cx="1973876" cy="366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Fig.13 Accuracy vs host or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54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0DAB-056A-0043-A25E-05FFAA0D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B3981-2589-B147-85FC-6F7FF8121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1904" y="947780"/>
            <a:ext cx="7601641" cy="3686597"/>
          </a:xfrm>
        </p:spPr>
        <p:txBody>
          <a:bodyPr/>
          <a:lstStyle/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Background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Data exploration and feature selection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SzPts val="2400"/>
              <a:buAutoNum type="romanUcPeriod"/>
            </a:pPr>
            <a:r>
              <a:rPr lang="en-US" altLang="zh-CN" sz="2800" b="1" dirty="0">
                <a:solidFill>
                  <a:srgbClr val="7030A0"/>
                </a:solidFill>
              </a:rPr>
              <a:t>Proposed feature transformation methods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Training and predicting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Conclusions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88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III. Proposed feature transformation methods</a:t>
            </a: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20" name="Shape 163">
            <a:extLst>
              <a:ext uri="{FF2B5EF4-FFF2-40B4-BE49-F238E27FC236}">
                <a16:creationId xmlns:a16="http://schemas.microsoft.com/office/drawing/2014/main" id="{9FFCE8FB-CB8B-F14E-9658-114C74B6E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64033" y="677444"/>
            <a:ext cx="2660100" cy="4060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 dirty="0"/>
              <a:t>Spatial </a:t>
            </a:r>
            <a:r>
              <a:rPr lang="en-US" altLang="zh-CN" dirty="0"/>
              <a:t>f</a:t>
            </a:r>
            <a:r>
              <a:rPr lang="zh-CN" dirty="0"/>
              <a:t>eatures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zone area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zone basic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zone range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 type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distance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 dirty="0"/>
              <a:t>Temporal </a:t>
            </a:r>
            <a:r>
              <a:rPr lang="en-US" altLang="zh-CN" dirty="0"/>
              <a:t>f</a:t>
            </a:r>
            <a:r>
              <a:rPr lang="zh-CN" dirty="0"/>
              <a:t>eatures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inutes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econds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eason,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 dirty="0"/>
              <a:t>Shot action type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action type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12D0BE6-773A-0F48-B2B2-3472569A78B6}"/>
              </a:ext>
            </a:extLst>
          </p:cNvPr>
          <p:cNvSpPr/>
          <p:nvPr/>
        </p:nvSpPr>
        <p:spPr>
          <a:xfrm>
            <a:off x="4293571" y="2484337"/>
            <a:ext cx="661123" cy="446270"/>
          </a:xfrm>
          <a:prstGeom prst="stripedRightArrow">
            <a:avLst>
              <a:gd name="adj1" fmla="val 50000"/>
              <a:gd name="adj2" fmla="val 58886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ECA083E-C13F-9E45-914F-A07294A2D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985450"/>
              </p:ext>
            </p:extLst>
          </p:nvPr>
        </p:nvGraphicFramePr>
        <p:xfrm>
          <a:off x="4954694" y="976276"/>
          <a:ext cx="3877606" cy="3283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hape 163">
            <a:extLst>
              <a:ext uri="{FF2B5EF4-FFF2-40B4-BE49-F238E27FC236}">
                <a16:creationId xmlns:a16="http://schemas.microsoft.com/office/drawing/2014/main" id="{EA1228D5-C3EB-AB49-A831-F9A780A04816}"/>
              </a:ext>
            </a:extLst>
          </p:cNvPr>
          <p:cNvSpPr txBox="1">
            <a:spLocks/>
          </p:cNvSpPr>
          <p:nvPr/>
        </p:nvSpPr>
        <p:spPr>
          <a:xfrm>
            <a:off x="-166404" y="2235494"/>
            <a:ext cx="1481841" cy="94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ctr">
              <a:buNone/>
            </a:pPr>
            <a:r>
              <a:rPr lang="en-US" altLang="zh-CN" dirty="0"/>
              <a:t>Data</a:t>
            </a:r>
          </a:p>
          <a:p>
            <a:pPr marL="114300" indent="0" algn="ctr">
              <a:buNone/>
            </a:pPr>
            <a:r>
              <a:rPr lang="en-US" altLang="zh-CN" dirty="0"/>
              <a:t>exploration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DC28A165-EECC-E246-91EC-58B38FC962C3}"/>
              </a:ext>
            </a:extLst>
          </p:cNvPr>
          <p:cNvSpPr/>
          <p:nvPr/>
        </p:nvSpPr>
        <p:spPr>
          <a:xfrm>
            <a:off x="1302910" y="2484337"/>
            <a:ext cx="661123" cy="446270"/>
          </a:xfrm>
          <a:prstGeom prst="stripedRightArrow">
            <a:avLst>
              <a:gd name="adj1" fmla="val 50000"/>
              <a:gd name="adj2" fmla="val 58886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5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III. Proposed feature transformation methods</a:t>
            </a: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4" name="Shape 93">
            <a:extLst>
              <a:ext uri="{FF2B5EF4-FFF2-40B4-BE49-F238E27FC236}">
                <a16:creationId xmlns:a16="http://schemas.microsoft.com/office/drawing/2014/main" id="{8E7D6F54-B13B-844B-B5C6-DDDF4F198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14566" y="1608350"/>
            <a:ext cx="3328164" cy="1112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1: Dummy coding </a:t>
            </a:r>
            <a:br>
              <a:rPr lang="en-US" altLang="zh-CN" sz="1600" b="1" i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altLang="zh-CN" sz="1600" dirty="0"/>
              <a:t>Dummy coding for variables with only a few categories</a:t>
            </a:r>
            <a:endParaRPr lang="en-US" sz="1600" dirty="0"/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endParaRPr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Shape 163">
            <a:extLst>
              <a:ext uri="{FF2B5EF4-FFF2-40B4-BE49-F238E27FC236}">
                <a16:creationId xmlns:a16="http://schemas.microsoft.com/office/drawing/2014/main" id="{BE7385AF-85B9-1C49-ABDF-DA6BFFE9B0BC}"/>
              </a:ext>
            </a:extLst>
          </p:cNvPr>
          <p:cNvSpPr txBox="1">
            <a:spLocks/>
          </p:cNvSpPr>
          <p:nvPr/>
        </p:nvSpPr>
        <p:spPr>
          <a:xfrm>
            <a:off x="311700" y="854276"/>
            <a:ext cx="3003000" cy="406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AutoNum type="arabicPeriod"/>
            </a:pPr>
            <a:r>
              <a:rPr lang="en-US" altLang="zh-CN" dirty="0"/>
              <a:t>Spatial features</a:t>
            </a:r>
            <a:endParaRPr lang="en-US" dirty="0"/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zone area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zone basic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zone range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type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longitude, latitude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distance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Open Sans"/>
              <a:buAutoNum type="arabicPeriod"/>
            </a:pPr>
            <a:r>
              <a:rPr lang="en-US" altLang="zh-CN" dirty="0"/>
              <a:t>Temporal features</a:t>
            </a:r>
            <a:endParaRPr lang="en-US" dirty="0"/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Minutes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Seconds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Open Sans"/>
              <a:buAutoNum type="arabicPeriod"/>
            </a:pPr>
            <a:r>
              <a:rPr lang="en-US" altLang="zh-CN" dirty="0"/>
              <a:t>Shot action type</a:t>
            </a:r>
            <a:endParaRPr lang="en-US" dirty="0"/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type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combined action type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6C54289-CF7C-6B40-87F1-3536B7F9B89D}"/>
              </a:ext>
            </a:extLst>
          </p:cNvPr>
          <p:cNvSpPr/>
          <p:nvPr/>
        </p:nvSpPr>
        <p:spPr>
          <a:xfrm>
            <a:off x="2606040" y="1249544"/>
            <a:ext cx="708660" cy="990736"/>
          </a:xfrm>
          <a:prstGeom prst="rightBrace">
            <a:avLst>
              <a:gd name="adj1" fmla="val 8333"/>
              <a:gd name="adj2" fmla="val 46923"/>
            </a:avLst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7C3504-F191-A646-9B7F-4A2A7F2CD779}"/>
              </a:ext>
            </a:extLst>
          </p:cNvPr>
          <p:cNvCxnSpPr>
            <a:cxnSpLocks/>
          </p:cNvCxnSpPr>
          <p:nvPr/>
        </p:nvCxnSpPr>
        <p:spPr>
          <a:xfrm flipV="1">
            <a:off x="1828800" y="2096932"/>
            <a:ext cx="3196963" cy="158353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61A1AC-82F8-7649-852B-AAB4BD417C2A}"/>
              </a:ext>
            </a:extLst>
          </p:cNvPr>
          <p:cNvCxnSpPr>
            <a:cxnSpLocks/>
          </p:cNvCxnSpPr>
          <p:nvPr/>
        </p:nvCxnSpPr>
        <p:spPr>
          <a:xfrm flipV="1">
            <a:off x="2811780" y="2646947"/>
            <a:ext cx="2213983" cy="201649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881910-A0F4-AA40-9CB5-8FF21C167E64}"/>
              </a:ext>
            </a:extLst>
          </p:cNvPr>
          <p:cNvCxnSpPr>
            <a:cxnSpLocks/>
          </p:cNvCxnSpPr>
          <p:nvPr/>
        </p:nvCxnSpPr>
        <p:spPr>
          <a:xfrm>
            <a:off x="3259699" y="1710185"/>
            <a:ext cx="1766064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912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III. Proposed feature transformation methods</a:t>
            </a: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4" name="Shape 93">
            <a:extLst>
              <a:ext uri="{FF2B5EF4-FFF2-40B4-BE49-F238E27FC236}">
                <a16:creationId xmlns:a16="http://schemas.microsoft.com/office/drawing/2014/main" id="{8E7D6F54-B13B-844B-B5C6-DDDF4F198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00180" y="611634"/>
            <a:ext cx="5532120" cy="770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2: KNN based feature clustering</a:t>
            </a:r>
          </a:p>
          <a:p>
            <a:pPr marL="114300" indent="0" algn="ctr">
              <a:buNone/>
            </a:pPr>
            <a:r>
              <a:rPr lang="en-US" sz="1600" b="1" dirty="0">
                <a:solidFill>
                  <a:srgbClr val="000000"/>
                </a:solidFill>
              </a:rPr>
              <a:t>Principle: cluster</a:t>
            </a:r>
            <a:r>
              <a:rPr lang="zh-Hans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Hans" sz="1600" b="1" dirty="0">
                <a:solidFill>
                  <a:srgbClr val="000000"/>
                </a:solidFill>
              </a:rPr>
              <a:t>categories by accuracy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15" name="Shape 163">
            <a:extLst>
              <a:ext uri="{FF2B5EF4-FFF2-40B4-BE49-F238E27FC236}">
                <a16:creationId xmlns:a16="http://schemas.microsoft.com/office/drawing/2014/main" id="{BE7385AF-85B9-1C49-ABDF-DA6BFFE9B0BC}"/>
              </a:ext>
            </a:extLst>
          </p:cNvPr>
          <p:cNvSpPr txBox="1">
            <a:spLocks/>
          </p:cNvSpPr>
          <p:nvPr/>
        </p:nvSpPr>
        <p:spPr>
          <a:xfrm>
            <a:off x="311700" y="854276"/>
            <a:ext cx="3003000" cy="406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AutoNum type="arabicPeriod"/>
            </a:pPr>
            <a:r>
              <a:rPr lang="en-US" altLang="zh-CN" dirty="0"/>
              <a:t>Spatial features</a:t>
            </a:r>
            <a:endParaRPr lang="en-US" dirty="0"/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zone area</a:t>
            </a:r>
            <a:endParaRPr lang="en-US" strike="sngStrik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zone basic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zone range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type</a:t>
            </a:r>
            <a:endParaRPr lang="en-US" strike="sngStrik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longitude, latitude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distance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Open Sans"/>
              <a:buAutoNum type="arabicPeriod"/>
            </a:pPr>
            <a:r>
              <a:rPr lang="en-US" altLang="zh-CN" dirty="0"/>
              <a:t>Temporal features</a:t>
            </a:r>
            <a:endParaRPr lang="en-US" dirty="0"/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Minutes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Seconds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en-US" strike="sngStrik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</a:t>
            </a:r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Open Sans"/>
              <a:buAutoNum type="arabicPeriod"/>
            </a:pPr>
            <a:r>
              <a:rPr lang="en-US" altLang="zh-CN" dirty="0"/>
              <a:t>Shot action type</a:t>
            </a:r>
            <a:endParaRPr lang="en-US" dirty="0"/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type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combined action type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ADC855E-8F5B-5041-9F1A-D02D559B47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0965699"/>
              </p:ext>
            </p:extLst>
          </p:nvPr>
        </p:nvGraphicFramePr>
        <p:xfrm>
          <a:off x="3065496" y="1554861"/>
          <a:ext cx="3355521" cy="3153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2A164-E0E0-454D-9B60-8CA00F9F05D1}"/>
              </a:ext>
            </a:extLst>
          </p:cNvPr>
          <p:cNvCxnSpPr>
            <a:cxnSpLocks/>
          </p:cNvCxnSpPr>
          <p:nvPr/>
        </p:nvCxnSpPr>
        <p:spPr>
          <a:xfrm flipV="1">
            <a:off x="1912620" y="3019541"/>
            <a:ext cx="1084962" cy="14342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7B6B75-D169-6C49-BC7C-D36A08F6D2A4}"/>
              </a:ext>
            </a:extLst>
          </p:cNvPr>
          <p:cNvCxnSpPr>
            <a:cxnSpLocks/>
          </p:cNvCxnSpPr>
          <p:nvPr/>
        </p:nvCxnSpPr>
        <p:spPr>
          <a:xfrm flipV="1">
            <a:off x="1912620" y="3266989"/>
            <a:ext cx="1084962" cy="16733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00351D-9781-2742-A58F-8545AC93D3DE}"/>
              </a:ext>
            </a:extLst>
          </p:cNvPr>
          <p:cNvCxnSpPr>
            <a:cxnSpLocks/>
          </p:cNvCxnSpPr>
          <p:nvPr/>
        </p:nvCxnSpPr>
        <p:spPr>
          <a:xfrm flipV="1">
            <a:off x="1851300" y="3755765"/>
            <a:ext cx="1146282" cy="16428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E2E127-6750-BA41-BC36-58567A908B5F}"/>
              </a:ext>
            </a:extLst>
          </p:cNvPr>
          <p:cNvCxnSpPr>
            <a:cxnSpLocks/>
          </p:cNvCxnSpPr>
          <p:nvPr/>
        </p:nvCxnSpPr>
        <p:spPr>
          <a:xfrm flipV="1">
            <a:off x="2110740" y="4331368"/>
            <a:ext cx="886842" cy="16818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01590A-B769-0546-8FEF-AB0A2643D7FF}"/>
              </a:ext>
            </a:extLst>
          </p:cNvPr>
          <p:cNvGrpSpPr/>
          <p:nvPr/>
        </p:nvGrpSpPr>
        <p:grpSpPr>
          <a:xfrm>
            <a:off x="6421017" y="1382450"/>
            <a:ext cx="2639201" cy="3325517"/>
            <a:chOff x="6428805" y="1334697"/>
            <a:chExt cx="2639201" cy="332551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2C0E36-D4C0-EB44-8015-BB9CC4B5F6EC}"/>
                </a:ext>
              </a:extLst>
            </p:cNvPr>
            <p:cNvGrpSpPr/>
            <p:nvPr/>
          </p:nvGrpSpPr>
          <p:grpSpPr>
            <a:xfrm>
              <a:off x="6428805" y="1334697"/>
              <a:ext cx="2639201" cy="3104008"/>
              <a:chOff x="6414699" y="1634855"/>
              <a:chExt cx="2639201" cy="310400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DE43D99-057F-2E47-83FB-7CAA221604D8}"/>
                  </a:ext>
                </a:extLst>
              </p:cNvPr>
              <p:cNvGrpSpPr/>
              <p:nvPr/>
            </p:nvGrpSpPr>
            <p:grpSpPr>
              <a:xfrm>
                <a:off x="6414699" y="2414597"/>
                <a:ext cx="2639201" cy="2324266"/>
                <a:chOff x="6395082" y="1830788"/>
                <a:chExt cx="2639201" cy="232426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AF846674-DF38-3C49-9FA7-E8B55D1E9804}"/>
                    </a:ext>
                  </a:extLst>
                </p:cNvPr>
                <p:cNvGrpSpPr/>
                <p:nvPr/>
              </p:nvGrpSpPr>
              <p:grpSpPr>
                <a:xfrm>
                  <a:off x="6472576" y="2546259"/>
                  <a:ext cx="2561707" cy="1608795"/>
                  <a:chOff x="6472576" y="2055682"/>
                  <a:chExt cx="2561707" cy="1608795"/>
                </a:xfrm>
              </p:grpSpPr>
              <p:pic>
                <p:nvPicPr>
                  <p:cNvPr id="24" name="Shape 178">
                    <a:extLst>
                      <a:ext uri="{FF2B5EF4-FFF2-40B4-BE49-F238E27FC236}">
                        <a16:creationId xmlns:a16="http://schemas.microsoft.com/office/drawing/2014/main" id="{6BCC86D3-B6E0-9449-98A9-A276E168A81B}"/>
                      </a:ext>
                    </a:extLst>
                  </p:cNvPr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6472576" y="2083182"/>
                    <a:ext cx="2561707" cy="15812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77F3F765-3D21-CA49-B5B3-8AB29DEBCD32}"/>
                      </a:ext>
                    </a:extLst>
                  </p:cNvPr>
                  <p:cNvSpPr/>
                  <p:nvPr/>
                </p:nvSpPr>
                <p:spPr>
                  <a:xfrm>
                    <a:off x="6806436" y="2385690"/>
                    <a:ext cx="226881" cy="213131"/>
                  </a:xfrm>
                  <a:prstGeom prst="rect">
                    <a:avLst/>
                  </a:prstGeom>
                  <a:no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40F1A3CD-DE8C-2544-BB0E-FEFDE2D16E98}"/>
                      </a:ext>
                    </a:extLst>
                  </p:cNvPr>
                  <p:cNvSpPr/>
                  <p:nvPr/>
                </p:nvSpPr>
                <p:spPr>
                  <a:xfrm>
                    <a:off x="7033317" y="2228706"/>
                    <a:ext cx="591266" cy="213131"/>
                  </a:xfrm>
                  <a:prstGeom prst="rect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C0A005E-87CD-CB44-A07A-48F672C202B3}"/>
                      </a:ext>
                    </a:extLst>
                  </p:cNvPr>
                  <p:cNvSpPr/>
                  <p:nvPr/>
                </p:nvSpPr>
                <p:spPr>
                  <a:xfrm>
                    <a:off x="7624583" y="2122140"/>
                    <a:ext cx="591266" cy="213131"/>
                  </a:xfrm>
                  <a:prstGeom prst="rect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CBFDABC9-D445-FF45-8857-0562D5D61CDB}"/>
                      </a:ext>
                    </a:extLst>
                  </p:cNvPr>
                  <p:cNvSpPr/>
                  <p:nvPr/>
                </p:nvSpPr>
                <p:spPr>
                  <a:xfrm>
                    <a:off x="8213534" y="2055682"/>
                    <a:ext cx="591266" cy="213131"/>
                  </a:xfrm>
                  <a:prstGeom prst="rect">
                    <a:avLst/>
                  </a:prstGeom>
                  <a:noFill/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" name="Shape 93">
                  <a:extLst>
                    <a:ext uri="{FF2B5EF4-FFF2-40B4-BE49-F238E27FC236}">
                      <a16:creationId xmlns:a16="http://schemas.microsoft.com/office/drawing/2014/main" id="{F7975D44-6206-3C49-B1EB-5C35800EE37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95082" y="2294011"/>
                  <a:ext cx="822707" cy="2858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800"/>
                    <a:buFont typeface="Open Sans"/>
                    <a:buChar char="●"/>
                    <a:defRPr sz="1800" b="0" i="0" u="none" strike="noStrike" cap="none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Open Sans"/>
                      <a:cs typeface="Times New Roman" panose="02020603050405020304" pitchFamily="18" charset="0"/>
                      <a:sym typeface="Open Sans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marL="114300" indent="0" algn="ctr">
                    <a:buFont typeface="Open Sans"/>
                    <a:buNone/>
                  </a:pPr>
                  <a:r>
                    <a:rPr lang="en-US" sz="1050" dirty="0">
                      <a:solidFill>
                        <a:srgbClr val="000000"/>
                      </a:solidFill>
                    </a:rPr>
                    <a:t>Group 1</a:t>
                  </a:r>
                </a:p>
              </p:txBody>
            </p:sp>
            <p:sp>
              <p:nvSpPr>
                <p:cNvPr id="22" name="Shape 93">
                  <a:extLst>
                    <a:ext uri="{FF2B5EF4-FFF2-40B4-BE49-F238E27FC236}">
                      <a16:creationId xmlns:a16="http://schemas.microsoft.com/office/drawing/2014/main" id="{9784EC8A-1F7A-3247-8A9C-45F82E96DE8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2954" y="2125496"/>
                  <a:ext cx="822707" cy="2858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800"/>
                    <a:buFont typeface="Open Sans"/>
                    <a:buChar char="●"/>
                    <a:defRPr sz="1800" b="0" i="0" u="none" strike="noStrike" cap="none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Open Sans"/>
                      <a:cs typeface="Times New Roman" panose="02020603050405020304" pitchFamily="18" charset="0"/>
                      <a:sym typeface="Open Sans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marL="114300" indent="0" algn="ctr">
                    <a:buFont typeface="Open Sans"/>
                    <a:buNone/>
                  </a:pPr>
                  <a:r>
                    <a:rPr lang="en-US" sz="1050" dirty="0">
                      <a:solidFill>
                        <a:srgbClr val="000000"/>
                      </a:solidFill>
                    </a:rPr>
                    <a:t>Group 2</a:t>
                  </a:r>
                </a:p>
              </p:txBody>
            </p:sp>
            <p:sp>
              <p:nvSpPr>
                <p:cNvPr id="23" name="Shape 93">
                  <a:extLst>
                    <a:ext uri="{FF2B5EF4-FFF2-40B4-BE49-F238E27FC236}">
                      <a16:creationId xmlns:a16="http://schemas.microsoft.com/office/drawing/2014/main" id="{90813D31-C597-1E43-83D3-FB194E3EE9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84793" y="1964120"/>
                  <a:ext cx="822707" cy="2858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800"/>
                    <a:buFont typeface="Open Sans"/>
                    <a:buChar char="●"/>
                    <a:defRPr sz="1800" b="0" i="0" u="none" strike="noStrike" cap="none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Open Sans"/>
                      <a:cs typeface="Times New Roman" panose="02020603050405020304" pitchFamily="18" charset="0"/>
                      <a:sym typeface="Open Sans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marL="114300" indent="0" algn="ctr">
                    <a:buFont typeface="Open Sans"/>
                    <a:buNone/>
                  </a:pPr>
                  <a:r>
                    <a:rPr lang="en-US" sz="1050" dirty="0">
                      <a:solidFill>
                        <a:srgbClr val="000000"/>
                      </a:solidFill>
                    </a:rPr>
                    <a:t>Group 3</a:t>
                  </a:r>
                </a:p>
              </p:txBody>
            </p:sp>
            <p:sp>
              <p:nvSpPr>
                <p:cNvPr id="25" name="Shape 93">
                  <a:extLst>
                    <a:ext uri="{FF2B5EF4-FFF2-40B4-BE49-F238E27FC236}">
                      <a16:creationId xmlns:a16="http://schemas.microsoft.com/office/drawing/2014/main" id="{5C82C944-7F83-494A-9468-3EAEACB4686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97813" y="1830788"/>
                  <a:ext cx="822707" cy="2858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800"/>
                    <a:buFont typeface="Open Sans"/>
                    <a:buChar char="●"/>
                    <a:defRPr sz="1800" b="0" i="0" u="none" strike="noStrike" cap="none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Open Sans"/>
                      <a:cs typeface="Times New Roman" panose="02020603050405020304" pitchFamily="18" charset="0"/>
                      <a:sym typeface="Open Sans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marL="114300" indent="0" algn="ctr">
                    <a:buFont typeface="Open Sans"/>
                    <a:buNone/>
                  </a:pPr>
                  <a:r>
                    <a:rPr lang="en-US" sz="1050" dirty="0">
                      <a:solidFill>
                        <a:srgbClr val="000000"/>
                      </a:solidFill>
                    </a:rPr>
                    <a:t>Group 4</a:t>
                  </a: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BEAB66A-B011-EA40-A0B3-D2E112DB9569}"/>
                    </a:ext>
                  </a:extLst>
                </p:cNvPr>
                <p:cNvCxnSpPr/>
                <p:nvPr/>
              </p:nvCxnSpPr>
              <p:spPr>
                <a:xfrm>
                  <a:off x="6919876" y="2573759"/>
                  <a:ext cx="0" cy="302508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FD508C5D-FB3B-7145-A8A4-3841EC8C6F51}"/>
                    </a:ext>
                  </a:extLst>
                </p:cNvPr>
                <p:cNvCxnSpPr/>
                <p:nvPr/>
              </p:nvCxnSpPr>
              <p:spPr>
                <a:xfrm>
                  <a:off x="7328950" y="2384839"/>
                  <a:ext cx="0" cy="302508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D08377B6-0B04-DA4E-A617-44E23658721F}"/>
                    </a:ext>
                  </a:extLst>
                </p:cNvPr>
                <p:cNvCxnSpPr/>
                <p:nvPr/>
              </p:nvCxnSpPr>
              <p:spPr>
                <a:xfrm>
                  <a:off x="7920216" y="2243751"/>
                  <a:ext cx="0" cy="302508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D97363A-70E4-E141-A226-1B9E3F9C883C}"/>
                    </a:ext>
                  </a:extLst>
                </p:cNvPr>
                <p:cNvCxnSpPr/>
                <p:nvPr/>
              </p:nvCxnSpPr>
              <p:spPr>
                <a:xfrm>
                  <a:off x="8521745" y="2125496"/>
                  <a:ext cx="0" cy="302508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Shape 93">
                <a:extLst>
                  <a:ext uri="{FF2B5EF4-FFF2-40B4-BE49-F238E27FC236}">
                    <a16:creationId xmlns:a16="http://schemas.microsoft.com/office/drawing/2014/main" id="{139F6DCF-B170-E64F-BFD9-F906765016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0203" y="1634855"/>
                <a:ext cx="1710150" cy="427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Times New Roman" panose="02020603050405020304" pitchFamily="18" charset="0"/>
                    <a:ea typeface="Open Sans"/>
                    <a:cs typeface="Times New Roman" panose="02020603050405020304" pitchFamily="18" charset="0"/>
                    <a:sym typeface="Open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pPr marL="114300" indent="0" algn="ctr">
                  <a:buFont typeface="Open Sans"/>
                  <a:buNone/>
                </a:pPr>
                <a:r>
                  <a:rPr lang="en-US" altLang="zh-CN" sz="1600" b="1" i="1" dirty="0">
                    <a:solidFill>
                      <a:srgbClr val="7030A0"/>
                    </a:solidFill>
                  </a:rPr>
                  <a:t>Dummy coding</a:t>
                </a:r>
                <a:endParaRPr lang="en-US" sz="1200" i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3" name="Striped Right Arrow 32">
                <a:extLst>
                  <a:ext uri="{FF2B5EF4-FFF2-40B4-BE49-F238E27FC236}">
                    <a16:creationId xmlns:a16="http://schemas.microsoft.com/office/drawing/2014/main" id="{D34177D1-2E79-0542-8221-17742791B845}"/>
                  </a:ext>
                </a:extLst>
              </p:cNvPr>
              <p:cNvSpPr/>
              <p:nvPr/>
            </p:nvSpPr>
            <p:spPr>
              <a:xfrm rot="16200000">
                <a:off x="7537421" y="2178967"/>
                <a:ext cx="463894" cy="303302"/>
              </a:xfrm>
              <a:prstGeom prst="stripedRightArrow">
                <a:avLst>
                  <a:gd name="adj1" fmla="val 25351"/>
                  <a:gd name="adj2" fmla="val 64695"/>
                </a:avLst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Shape 93">
              <a:extLst>
                <a:ext uri="{FF2B5EF4-FFF2-40B4-BE49-F238E27FC236}">
                  <a16:creationId xmlns:a16="http://schemas.microsoft.com/office/drawing/2014/main" id="{71DD6357-9CEC-8549-8FC1-1DB6D5C0516F}"/>
                </a:ext>
              </a:extLst>
            </p:cNvPr>
            <p:cNvSpPr txBox="1">
              <a:spLocks/>
            </p:cNvSpPr>
            <p:nvPr/>
          </p:nvSpPr>
          <p:spPr>
            <a:xfrm>
              <a:off x="6713429" y="4272196"/>
              <a:ext cx="2351608" cy="388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Fig.15 KNN based feature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34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III. Proposed feature transformation methods</a:t>
            </a: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11" name="Shape 163">
            <a:extLst>
              <a:ext uri="{FF2B5EF4-FFF2-40B4-BE49-F238E27FC236}">
                <a16:creationId xmlns:a16="http://schemas.microsoft.com/office/drawing/2014/main" id="{D7D2C93A-8107-D545-89EC-0F43EBEDF9ED}"/>
              </a:ext>
            </a:extLst>
          </p:cNvPr>
          <p:cNvSpPr txBox="1">
            <a:spLocks/>
          </p:cNvSpPr>
          <p:nvPr/>
        </p:nvSpPr>
        <p:spPr>
          <a:xfrm>
            <a:off x="311700" y="854276"/>
            <a:ext cx="3003000" cy="406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AutoNum type="arabicPeriod"/>
            </a:pPr>
            <a:r>
              <a:rPr lang="en-US" altLang="zh-CN" dirty="0"/>
              <a:t>Spatial features</a:t>
            </a:r>
            <a:endParaRPr lang="en-US" dirty="0"/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zone area</a:t>
            </a:r>
            <a:endParaRPr lang="en-US" strike="sngStrik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zone basic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zone range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type</a:t>
            </a:r>
            <a:endParaRPr lang="en-US" strike="sngStrik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longitude, latitude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shot distance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Open Sans"/>
              <a:buAutoNum type="arabicPeriod"/>
            </a:pPr>
            <a:r>
              <a:rPr lang="en-US" altLang="zh-CN" dirty="0"/>
              <a:t>Temporal features</a:t>
            </a:r>
            <a:endParaRPr lang="en-US" dirty="0"/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Minutes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Seconds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en-US" strike="sngStrik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</a:t>
            </a:r>
            <a:endParaRPr lang="en-US" strike="sngStrik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Open Sans"/>
              <a:buAutoNum type="arabicPeriod"/>
            </a:pPr>
            <a:r>
              <a:rPr lang="en-US" altLang="zh-CN" dirty="0"/>
              <a:t>Shot action type</a:t>
            </a:r>
            <a:endParaRPr lang="en-US" dirty="0"/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altLang="zh-CN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type</a:t>
            </a:r>
          </a:p>
          <a:p>
            <a:pPr lvl="1">
              <a:spcBef>
                <a:spcPts val="0"/>
              </a:spcBef>
              <a:buFont typeface="Open Sans"/>
              <a:buAutoNum type="alphaLcPeriod"/>
            </a:pPr>
            <a:r>
              <a:rPr lang="en-US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combined action type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C9BB8F-B104-6D45-B9E7-E01DEFD40F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345368"/>
              </p:ext>
            </p:extLst>
          </p:nvPr>
        </p:nvGraphicFramePr>
        <p:xfrm>
          <a:off x="4080491" y="1593303"/>
          <a:ext cx="4238486" cy="2758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Shape 93">
            <a:extLst>
              <a:ext uri="{FF2B5EF4-FFF2-40B4-BE49-F238E27FC236}">
                <a16:creationId xmlns:a16="http://schemas.microsoft.com/office/drawing/2014/main" id="{A2339402-36FF-8E42-92B9-AA3AC3939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00180" y="611634"/>
            <a:ext cx="5532120" cy="770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3: Quantization and clustering</a:t>
            </a:r>
          </a:p>
          <a:p>
            <a:pPr marL="114300" indent="0" algn="ctr">
              <a:buNone/>
            </a:pPr>
            <a:r>
              <a:rPr lang="en-US" sz="1600" b="1" dirty="0">
                <a:solidFill>
                  <a:srgbClr val="000000"/>
                </a:solidFill>
              </a:rPr>
              <a:t>Principle: c</a:t>
            </a:r>
            <a:r>
              <a:rPr lang="en-US" altLang="zh-CN" sz="1600" b="1" dirty="0">
                <a:solidFill>
                  <a:srgbClr val="000000"/>
                </a:solidFill>
              </a:rPr>
              <a:t>alculate accuracies of quantized</a:t>
            </a:r>
            <a:r>
              <a:rPr lang="zh-CN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</a:rPr>
              <a:t>variable</a:t>
            </a:r>
            <a:endParaRPr lang="en-US" sz="1600" b="1" dirty="0">
              <a:solidFill>
                <a:srgbClr val="000000"/>
              </a:solidFill>
            </a:endParaRPr>
          </a:p>
          <a:p>
            <a:pPr marL="114300" indent="0" algn="ctr">
              <a:buNone/>
            </a:pPr>
            <a:endParaRPr sz="1600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D2E078-A46F-7B44-863A-63051EC115D7}"/>
              </a:ext>
            </a:extLst>
          </p:cNvPr>
          <p:cNvCxnSpPr>
            <a:cxnSpLocks/>
          </p:cNvCxnSpPr>
          <p:nvPr/>
        </p:nvCxnSpPr>
        <p:spPr>
          <a:xfrm>
            <a:off x="2424889" y="2627302"/>
            <a:ext cx="2071484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01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0DAB-056A-0043-A25E-05FFAA0D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B3981-2589-B147-85FC-6F7FF8121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1904" y="947780"/>
            <a:ext cx="7601641" cy="3686597"/>
          </a:xfrm>
        </p:spPr>
        <p:txBody>
          <a:bodyPr/>
          <a:lstStyle/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Background</a:t>
            </a:r>
          </a:p>
          <a:p>
            <a:pPr marL="647700" indent="-571500">
              <a:spcBef>
                <a:spcPts val="600"/>
              </a:spcBef>
              <a:spcAft>
                <a:spcPts val="600"/>
              </a:spcAft>
              <a:buSzPts val="2400"/>
              <a:buFont typeface="Open Sans"/>
              <a:buAutoNum type="romanUcPeriod"/>
            </a:pPr>
            <a:r>
              <a:rPr lang="en-US" altLang="zh-CN" sz="2800" dirty="0"/>
              <a:t>Data exploration and feature selection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Proposed feature transformation methods</a:t>
            </a:r>
          </a:p>
          <a:p>
            <a:pPr marL="647700" indent="-57150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SzPts val="2400"/>
              <a:buFont typeface="Open Sans"/>
              <a:buAutoNum type="romanUcPeriod"/>
            </a:pPr>
            <a:r>
              <a:rPr lang="en-US" altLang="zh-CN" sz="2800" b="1" dirty="0">
                <a:solidFill>
                  <a:srgbClr val="7030A0"/>
                </a:solidFill>
              </a:rPr>
              <a:t>Training and predicting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Conclusions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05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IV. Training and predicting</a:t>
            </a:r>
            <a:br>
              <a:rPr lang="en-US" altLang="zh-CN" sz="3200" dirty="0"/>
            </a:br>
            <a:endParaRPr lang="en-US" sz="3200" dirty="0"/>
          </a:p>
        </p:txBody>
      </p:sp>
      <p:graphicFrame>
        <p:nvGraphicFramePr>
          <p:cNvPr id="9" name="Shape 212">
            <a:extLst>
              <a:ext uri="{FF2B5EF4-FFF2-40B4-BE49-F238E27FC236}">
                <a16:creationId xmlns:a16="http://schemas.microsoft.com/office/drawing/2014/main" id="{7CD41DD2-AE2B-F645-830D-3FD66BA98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392749"/>
              </p:ext>
            </p:extLst>
          </p:nvPr>
        </p:nvGraphicFramePr>
        <p:xfrm>
          <a:off x="311700" y="920082"/>
          <a:ext cx="5933156" cy="3413550"/>
        </p:xfrm>
        <a:graphic>
          <a:graphicData uri="http://schemas.openxmlformats.org/drawingml/2006/table">
            <a:tbl>
              <a:tblPr>
                <a:noFill/>
                <a:tableStyleId>{C9239A9F-6425-4E98-996C-36511438B1B6}</a:tableStyleId>
              </a:tblPr>
              <a:tblGrid>
                <a:gridCol w="12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004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 loss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 Scores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 in Kaggle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(Log loss)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80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0.609771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0.680200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0.696475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an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507/1117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04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  <a:r>
                        <a:rPr lang="zh-Hans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Han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Han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gini</a:t>
                      </a:r>
                      <a:r>
                        <a:rPr lang="en-US" altLang="zh-Han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/entropy)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0.624794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0.679800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0.671010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an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697/1117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21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0.614181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0.669800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an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.699371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an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614/1117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21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AdaBoost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0.671602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0.679800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0.681971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an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852/1117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521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GBDT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0.607023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0.679600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0.704722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an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398/1117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521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0.603079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0.681000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0.708519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an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268/1117</a:t>
                      </a:r>
                      <a:endParaRPr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8302C8B-64B3-EE45-9E0C-AEFA0295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968" y="2872270"/>
            <a:ext cx="2512890" cy="1409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EC8493-897A-784E-9080-5E8BCB7BEE29}"/>
                  </a:ext>
                </a:extLst>
              </p:cNvPr>
              <p:cNvSpPr txBox="1"/>
              <p:nvPr/>
            </p:nvSpPr>
            <p:spPr>
              <a:xfrm>
                <a:off x="6117265" y="861804"/>
                <a:ext cx="3086297" cy="913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Hans" dirty="0"/>
                  <a:t>	Log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loss: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an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Han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Han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Han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Han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ans" b="0" i="1" smtClean="0">
                              <a:latin typeface="Cambria Math" panose="02040503050406030204" pitchFamily="18" charset="0"/>
                            </a:rPr>
                            <m:t>𝑦𝑙𝑜𝑔</m:t>
                          </m:r>
                          <m:d>
                            <m:dPr>
                              <m:ctrlPr>
                                <a:rPr lang="en-US" altLang="zh-Han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an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zh-Han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Han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an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Hans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Han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Han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Han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Han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Han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an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Han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Han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EC8493-897A-784E-9080-5E8BCB7BE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65" y="861804"/>
                <a:ext cx="3086297" cy="913583"/>
              </a:xfrm>
              <a:prstGeom prst="rect">
                <a:avLst/>
              </a:prstGeom>
              <a:blipFill>
                <a:blip r:embed="rId3"/>
                <a:stretch>
                  <a:fillRect l="-11885" t="-46575" b="-11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42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0DAB-056A-0043-A25E-05FFAA0D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B3981-2589-B147-85FC-6F7FF8121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1904" y="947780"/>
            <a:ext cx="7601641" cy="3686597"/>
          </a:xfrm>
        </p:spPr>
        <p:txBody>
          <a:bodyPr/>
          <a:lstStyle/>
          <a:p>
            <a:pPr marL="647700" lvl="0" indent="-57150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SzPts val="2400"/>
              <a:buAutoNum type="romanUcPeriod"/>
            </a:pPr>
            <a:r>
              <a:rPr lang="en-US" altLang="zh-CN" sz="2800" b="1" dirty="0">
                <a:solidFill>
                  <a:srgbClr val="7030A0"/>
                </a:solidFill>
              </a:rPr>
              <a:t>Background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Data exploration and feature selection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Proposed feature transformation methods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Training and predicting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Conclusions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4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AB74-4BD4-874A-BED7-5879BD18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IV. Training and predicting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F99F8-094A-6846-AAF9-DA8338BE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07" y="799985"/>
            <a:ext cx="5210432" cy="38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2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0DAB-056A-0043-A25E-05FFAA0D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B3981-2589-B147-85FC-6F7FF8121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1904" y="947780"/>
            <a:ext cx="7601641" cy="3686597"/>
          </a:xfrm>
        </p:spPr>
        <p:txBody>
          <a:bodyPr/>
          <a:lstStyle/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Background</a:t>
            </a:r>
          </a:p>
          <a:p>
            <a:pPr marL="647700" indent="-571500">
              <a:spcBef>
                <a:spcPts val="600"/>
              </a:spcBef>
              <a:spcAft>
                <a:spcPts val="600"/>
              </a:spcAft>
              <a:buSzPts val="2400"/>
              <a:buFont typeface="Open Sans"/>
              <a:buAutoNum type="romanUcPeriod"/>
            </a:pPr>
            <a:r>
              <a:rPr lang="en-US" altLang="zh-CN" sz="2800" dirty="0"/>
              <a:t>Data exploration and feature selection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Proposed feature transformation methods</a:t>
            </a:r>
          </a:p>
          <a:p>
            <a:pPr marL="647700" indent="-571500">
              <a:spcBef>
                <a:spcPts val="600"/>
              </a:spcBef>
              <a:spcAft>
                <a:spcPts val="600"/>
              </a:spcAft>
              <a:buSzPts val="2400"/>
              <a:buFont typeface="Open Sans"/>
              <a:buAutoNum type="romanUcPeriod"/>
            </a:pPr>
            <a:r>
              <a:rPr lang="en-US" altLang="zh-CN" sz="2800" dirty="0"/>
              <a:t>Training and predicting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SzPts val="2400"/>
              <a:buFont typeface="Open Sans"/>
              <a:buAutoNum type="romanUcPeriod"/>
            </a:pPr>
            <a:r>
              <a:rPr lang="en-US" altLang="zh-CN" sz="2800" b="1" dirty="0">
                <a:solidFill>
                  <a:srgbClr val="7030A0"/>
                </a:solidFill>
              </a:rPr>
              <a:t>Conclusions</a:t>
            </a:r>
            <a:endParaRPr lang="en-US" sz="2800" b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5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V. Conclusions</a:t>
            </a:r>
            <a:br>
              <a:rPr lang="en-US" sz="3200" dirty="0"/>
            </a:b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6" name="Shape 224">
            <a:extLst>
              <a:ext uri="{FF2B5EF4-FFF2-40B4-BE49-F238E27FC236}">
                <a16:creationId xmlns:a16="http://schemas.microsoft.com/office/drawing/2014/main" id="{FE0F83AA-FD82-6041-95E7-F7027D961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5981" y="983766"/>
            <a:ext cx="8213364" cy="3273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zh-CN" sz="2000" b="1" i="1" dirty="0">
                <a:solidFill>
                  <a:srgbClr val="7030A0"/>
                </a:solidFill>
              </a:rPr>
              <a:t>Lessons Learned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SzPts val="1800"/>
              <a:buFont typeface="+mj-lt"/>
              <a:buAutoNum type="arabicPeriod"/>
            </a:pPr>
            <a:r>
              <a:rPr lang="zh-CN" dirty="0"/>
              <a:t>Feature selection is important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ts val="1400"/>
              <a:buChar char="○"/>
            </a:pPr>
            <a:r>
              <a:rPr 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features selected by visualization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ts val="1400"/>
              <a:buChar char="○"/>
            </a:pP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choice: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ecursive feature elimination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(trial and error method)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ts val="1400"/>
              <a:buChar char="○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good feature improves far more significant than parameter tuning 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/>
              <a:t>Dummy coding</a:t>
            </a:r>
            <a:endParaRPr lang="en-US" dirty="0"/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ts val="1400"/>
              <a:buChar char="○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Powerful technique for treating categorical variable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/>
              <a:t>Feature transformation</a:t>
            </a:r>
            <a:endParaRPr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KNN based feature clustering---explore hidden feature pattern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transformation reveal more of data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34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V. Conclusions</a:t>
            </a:r>
            <a:br>
              <a:rPr lang="en-US" sz="3200" dirty="0"/>
            </a:b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6" name="Shape 224">
            <a:extLst>
              <a:ext uri="{FF2B5EF4-FFF2-40B4-BE49-F238E27FC236}">
                <a16:creationId xmlns:a16="http://schemas.microsoft.com/office/drawing/2014/main" id="{FE0F83AA-FD82-6041-95E7-F7027D961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5981" y="983766"/>
            <a:ext cx="8213364" cy="3273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zh-CN" sz="2000" b="1" i="1" dirty="0">
                <a:solidFill>
                  <a:srgbClr val="7030A0"/>
                </a:solidFill>
              </a:rPr>
              <a:t>Future work</a:t>
            </a:r>
          </a:p>
          <a:p>
            <a:pPr lvl="0">
              <a:spcAft>
                <a:spcPts val="600"/>
              </a:spcAft>
              <a:buFont typeface="+mj-lt"/>
              <a:buAutoNum type="arabicPeriod"/>
            </a:pPr>
            <a:r>
              <a:rPr lang="en-US" altLang="zh-Hans" dirty="0"/>
              <a:t>Prediction</a:t>
            </a:r>
            <a:r>
              <a:rPr lang="zh-Hans" altLang="en-US" dirty="0"/>
              <a:t> </a:t>
            </a:r>
            <a:r>
              <a:rPr lang="en-US" altLang="zh-Hans" dirty="0"/>
              <a:t>based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timing</a:t>
            </a:r>
            <a:endParaRPr lang="en-US" altLang="zh-CN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prediction on one event using data prior to it.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altLang="zh-Hans" dirty="0"/>
              <a:t>Small</a:t>
            </a:r>
            <a:r>
              <a:rPr lang="zh-Hans" altLang="en-US" dirty="0"/>
              <a:t> </a:t>
            </a:r>
            <a:r>
              <a:rPr lang="en-US" altLang="zh-Hans" dirty="0"/>
              <a:t>sample</a:t>
            </a:r>
            <a:r>
              <a:rPr lang="zh-Hans" altLang="en-US" dirty="0"/>
              <a:t> </a:t>
            </a:r>
            <a:r>
              <a:rPr lang="en-US" altLang="zh-Hans" dirty="0"/>
              <a:t>category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zh-Hans" dirty="0"/>
              <a:t>One</a:t>
            </a:r>
            <a:r>
              <a:rPr lang="zh-Hans" altLang="en-US" dirty="0"/>
              <a:t> </a:t>
            </a:r>
            <a:r>
              <a:rPr lang="en-US" altLang="zh-Hans" dirty="0"/>
              <a:t>action</a:t>
            </a:r>
            <a:r>
              <a:rPr lang="zh-Hans" altLang="en-US" dirty="0"/>
              <a:t> </a:t>
            </a:r>
            <a:r>
              <a:rPr lang="en-US" altLang="zh-Hans" dirty="0"/>
              <a:t>type</a:t>
            </a:r>
            <a:r>
              <a:rPr lang="zh-Hans" altLang="en-US" dirty="0"/>
              <a:t> </a:t>
            </a:r>
            <a:r>
              <a:rPr lang="en-US" altLang="zh-Hans" dirty="0"/>
              <a:t>may</a:t>
            </a:r>
            <a:r>
              <a:rPr lang="zh-Hans" altLang="en-US" dirty="0"/>
              <a:t> </a:t>
            </a:r>
            <a:r>
              <a:rPr lang="en-US" altLang="zh-Hans" dirty="0"/>
              <a:t>own</a:t>
            </a:r>
            <a:r>
              <a:rPr lang="zh-Hans" altLang="en-US" dirty="0"/>
              <a:t> </a:t>
            </a:r>
            <a:r>
              <a:rPr lang="en-US" altLang="zh-Hans" dirty="0"/>
              <a:t>higher</a:t>
            </a:r>
            <a:r>
              <a:rPr lang="zh-Hans" altLang="en-US" dirty="0"/>
              <a:t> </a:t>
            </a:r>
            <a:r>
              <a:rPr lang="en-US" altLang="zh-Hans" dirty="0"/>
              <a:t>shot</a:t>
            </a:r>
            <a:r>
              <a:rPr lang="zh-Hans" altLang="en-US" dirty="0"/>
              <a:t> </a:t>
            </a:r>
            <a:r>
              <a:rPr lang="en-US" altLang="zh-Hans" dirty="0"/>
              <a:t>rate</a:t>
            </a:r>
            <a:r>
              <a:rPr lang="zh-Hans" altLang="en-US" dirty="0"/>
              <a:t> </a:t>
            </a:r>
            <a:r>
              <a:rPr lang="en-US" altLang="zh-Hans" dirty="0"/>
              <a:t>while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small</a:t>
            </a:r>
            <a:r>
              <a:rPr lang="zh-Hans" altLang="en-US" dirty="0"/>
              <a:t> </a:t>
            </a:r>
            <a:r>
              <a:rPr lang="en-US" altLang="zh-Hans" dirty="0"/>
              <a:t>sample</a:t>
            </a:r>
            <a:r>
              <a:rPr lang="zh-Hans" altLang="en-US" dirty="0"/>
              <a:t> </a:t>
            </a:r>
            <a:r>
              <a:rPr lang="en-US" altLang="zh-Hans" dirty="0"/>
              <a:t>numbers.</a:t>
            </a:r>
            <a:endParaRPr lang="en-US" dirty="0"/>
          </a:p>
          <a:p>
            <a:pPr lvl="0"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/>
              <a:t>Combine multiple models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metrics such as accuracy, combining different models may give higher score.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classifiers.</a:t>
            </a:r>
          </a:p>
          <a:p>
            <a:pPr lvl="0">
              <a:spcAft>
                <a:spcPts val="600"/>
              </a:spcAft>
              <a:buFont typeface="+mj-lt"/>
              <a:buAutoNum type="arabicPeriod"/>
            </a:pPr>
            <a:r>
              <a:rPr lang="en-US" altLang="zh-Hans" dirty="0"/>
              <a:t>Joint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zh-Hans" dirty="0"/>
              <a:t>Can</a:t>
            </a:r>
            <a:r>
              <a:rPr lang="zh-Hans" altLang="en-US" dirty="0"/>
              <a:t> </a:t>
            </a:r>
            <a:r>
              <a:rPr lang="en-US" altLang="zh-Hans" dirty="0"/>
              <a:t>we</a:t>
            </a:r>
            <a:r>
              <a:rPr lang="zh-Hans" altLang="en-US" dirty="0"/>
              <a:t> </a:t>
            </a:r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similarities</a:t>
            </a:r>
            <a:r>
              <a:rPr lang="zh-Hans" altLang="en-US" dirty="0"/>
              <a:t> </a:t>
            </a:r>
            <a:r>
              <a:rPr lang="en-US" altLang="zh-Hans" dirty="0"/>
              <a:t>among</a:t>
            </a:r>
            <a:r>
              <a:rPr lang="zh-Hans" altLang="en-US" dirty="0"/>
              <a:t> </a:t>
            </a:r>
            <a:r>
              <a:rPr lang="en-US" altLang="zh-Hans" dirty="0"/>
              <a:t>multiple</a:t>
            </a:r>
            <a:r>
              <a:rPr lang="zh-Hans" altLang="en-US" dirty="0"/>
              <a:t> </a:t>
            </a:r>
            <a:r>
              <a:rPr lang="en-US" altLang="zh-Hans" dirty="0"/>
              <a:t>players?</a:t>
            </a:r>
            <a:endParaRPr lang="en-US" altLang="zh-CN" dirty="0"/>
          </a:p>
          <a:p>
            <a:pPr marL="114300" lvl="0" indent="0"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74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92B491-4392-DB43-B235-232470A76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0" y="481262"/>
            <a:ext cx="4114838" cy="4081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12B36E0-EB79-4541-B0BD-114516517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435485"/>
              </p:ext>
            </p:extLst>
          </p:nvPr>
        </p:nvGraphicFramePr>
        <p:xfrm>
          <a:off x="810166" y="173294"/>
          <a:ext cx="6569579" cy="4495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887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8B8C0-DDFF-BB43-A58B-055940AC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367" y="762305"/>
            <a:ext cx="5951597" cy="1571154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 i="1" dirty="0">
                <a:solidFill>
                  <a:srgbClr val="7030A0"/>
                </a:solidFill>
              </a:rPr>
              <a:t>Kobe Bryant</a:t>
            </a:r>
          </a:p>
          <a:p>
            <a:pPr marL="5715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One of the greatest basketball player in the history</a:t>
            </a:r>
          </a:p>
          <a:p>
            <a:pPr marL="571500" indent="-457200">
              <a:buFont typeface="Open Sans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Position: shooting guard</a:t>
            </a:r>
          </a:p>
          <a:p>
            <a:pPr marL="5715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Playing career: 1996-2016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I. Background</a:t>
            </a:r>
            <a:br>
              <a:rPr lang="en-US" altLang="zh-CN" sz="3200" dirty="0"/>
            </a:br>
            <a:endParaRPr lang="en-US" sz="3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9E6EFE-72CB-024F-8CC6-2CBDF69D0D48}"/>
              </a:ext>
            </a:extLst>
          </p:cNvPr>
          <p:cNvGrpSpPr/>
          <p:nvPr/>
        </p:nvGrpSpPr>
        <p:grpSpPr>
          <a:xfrm>
            <a:off x="181366" y="2333459"/>
            <a:ext cx="5861427" cy="2385523"/>
            <a:chOff x="408888" y="2788443"/>
            <a:chExt cx="5861427" cy="2385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A8973B-4C91-5445-96AD-82445E098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231" r="10636" b="15960"/>
            <a:stretch/>
          </p:blipFill>
          <p:spPr>
            <a:xfrm>
              <a:off x="591906" y="3908913"/>
              <a:ext cx="2366372" cy="12650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E76F9C4-9629-DB46-AB91-675DB82BAF54}"/>
                </a:ext>
              </a:extLst>
            </p:cNvPr>
            <p:cNvGrpSpPr/>
            <p:nvPr/>
          </p:nvGrpSpPr>
          <p:grpSpPr>
            <a:xfrm>
              <a:off x="408888" y="2788443"/>
              <a:ext cx="5861427" cy="2385523"/>
              <a:chOff x="719062" y="2850599"/>
              <a:chExt cx="5861427" cy="238552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878F955-862C-3F40-8E49-5AE7A7FA9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0827" y="2884110"/>
                <a:ext cx="3139662" cy="235201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F0504C4-8B21-C641-BA55-7130281BB7FC}"/>
                  </a:ext>
                </a:extLst>
              </p:cNvPr>
              <p:cNvGrpSpPr/>
              <p:nvPr/>
            </p:nvGrpSpPr>
            <p:grpSpPr>
              <a:xfrm>
                <a:off x="719062" y="2850599"/>
                <a:ext cx="3545280" cy="1559113"/>
                <a:chOff x="609059" y="2850599"/>
                <a:chExt cx="3545280" cy="1559113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744D71E8-9E29-E645-B1B9-6022D185C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6281" y="2850599"/>
                  <a:ext cx="3428058" cy="1559113"/>
                </a:xfrm>
                <a:prstGeom prst="rect">
                  <a:avLst/>
                </a:prstGeom>
              </p:spPr>
            </p:pic>
            <p:sp>
              <p:nvSpPr>
                <p:cNvPr id="11" name="Text Placeholder 2">
                  <a:extLst>
                    <a:ext uri="{FF2B5EF4-FFF2-40B4-BE49-F238E27FC236}">
                      <a16:creationId xmlns:a16="http://schemas.microsoft.com/office/drawing/2014/main" id="{D051DE8A-2F47-9B47-BCF5-E00C8FDCC22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9059" y="2850599"/>
                  <a:ext cx="2527751" cy="6385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800"/>
                    <a:buFont typeface="Open Sans"/>
                    <a:buChar char="●"/>
                    <a:defRPr sz="1800" b="0" i="0" u="none" strike="noStrike" cap="none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Open Sans"/>
                      <a:cs typeface="Times New Roman" panose="02020603050405020304" pitchFamily="18" charset="0"/>
                      <a:sym typeface="Open Sans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Open Sans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Open Sans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marL="114300" indent="0" algn="just">
                    <a:buNone/>
                  </a:pPr>
                  <a:r>
                    <a:rPr lang="en-US" sz="1200" b="1" i="1" dirty="0">
                      <a:solidFill>
                        <a:srgbClr val="7030A0"/>
                      </a:solidFill>
                    </a:rPr>
                    <a:t>Given around 84%</a:t>
                  </a:r>
                  <a:r>
                    <a:rPr lang="en-US" altLang="zh-CN" sz="1200" b="1" i="1" dirty="0">
                      <a:solidFill>
                        <a:srgbClr val="7030A0"/>
                      </a:solidFill>
                    </a:rPr>
                    <a:t> of my 20 year-data on shooting, can you predict</a:t>
                  </a:r>
                  <a:r>
                    <a:rPr lang="en-US" sz="1200" b="1" i="1" dirty="0">
                      <a:solidFill>
                        <a:srgbClr val="7030A0"/>
                      </a:solidFill>
                    </a:rPr>
                    <a:t> the remaining single shot?! How about this one? </a:t>
                  </a:r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6C4D97-19E1-5D41-942B-D4200BF659E0}"/>
              </a:ext>
            </a:extLst>
          </p:cNvPr>
          <p:cNvCxnSpPr>
            <a:cxnSpLocks/>
          </p:cNvCxnSpPr>
          <p:nvPr/>
        </p:nvCxnSpPr>
        <p:spPr>
          <a:xfrm>
            <a:off x="6132964" y="872599"/>
            <a:ext cx="0" cy="3974409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Shape 81">
            <a:extLst>
              <a:ext uri="{FF2B5EF4-FFF2-40B4-BE49-F238E27FC236}">
                <a16:creationId xmlns:a16="http://schemas.microsoft.com/office/drawing/2014/main" id="{5D70ADB9-76BB-CB47-BA41-4EA0871B1F66}"/>
              </a:ext>
            </a:extLst>
          </p:cNvPr>
          <p:cNvSpPr txBox="1">
            <a:spLocks/>
          </p:cNvSpPr>
          <p:nvPr/>
        </p:nvSpPr>
        <p:spPr>
          <a:xfrm>
            <a:off x="6305339" y="872599"/>
            <a:ext cx="2698816" cy="369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altLang="zh-CN" sz="2000" b="1" i="1" dirty="0">
                <a:solidFill>
                  <a:srgbClr val="7030A0"/>
                </a:solidFill>
              </a:rPr>
              <a:t>Data Source: </a:t>
            </a:r>
            <a:br>
              <a:rPr lang="en-US" altLang="zh-CN" b="1" dirty="0"/>
            </a:br>
            <a:endParaRPr lang="en-US" altLang="zh-CN" b="1" dirty="0">
              <a:solidFill>
                <a:srgbClr val="000000"/>
              </a:solidFill>
            </a:endParaRPr>
          </a:p>
          <a:p>
            <a:pPr marL="342900">
              <a:buFont typeface="+mj-lt"/>
              <a:buAutoNum type="arabicPeriod"/>
            </a:pPr>
            <a:r>
              <a:rPr lang="en-US" altLang="zh-CN" sz="1600" dirty="0">
                <a:solidFill>
                  <a:srgbClr val="000000"/>
                </a:solidFill>
              </a:rPr>
              <a:t>Kaggle competition </a:t>
            </a:r>
            <a:r>
              <a:rPr lang="en-US" altLang="zh-CN" sz="800" u="sng" dirty="0">
                <a:solidFill>
                  <a:srgbClr val="000000"/>
                </a:solidFill>
                <a:hlinkClick r:id="rId5"/>
              </a:rPr>
              <a:t>https://www.kaggle.com/c/kobe-bryant-shot-selection/data</a:t>
            </a:r>
            <a:endParaRPr lang="en-US" sz="800" dirty="0">
              <a:solidFill>
                <a:srgbClr val="000000"/>
              </a:solidFill>
            </a:endParaRPr>
          </a:p>
          <a:p>
            <a:pPr marL="342900">
              <a:spcBef>
                <a:spcPts val="1600"/>
              </a:spcBef>
              <a:buFont typeface="+mj-lt"/>
              <a:buAutoNum type="arabicPeriod"/>
            </a:pPr>
            <a:r>
              <a:rPr lang="en-US" altLang="zh-CN" sz="1600" dirty="0">
                <a:solidFill>
                  <a:srgbClr val="000000"/>
                </a:solidFill>
              </a:rPr>
              <a:t>Containing </a:t>
            </a:r>
            <a:r>
              <a:rPr lang="en-US" altLang="zh-CN" sz="1600" b="1" dirty="0">
                <a:solidFill>
                  <a:srgbClr val="7030A0"/>
                </a:solidFill>
              </a:rPr>
              <a:t>24 features </a:t>
            </a:r>
            <a:r>
              <a:rPr lang="en-US" altLang="zh-CN" sz="1600" dirty="0">
                <a:solidFill>
                  <a:srgbClr val="000000"/>
                </a:solidFill>
              </a:rPr>
              <a:t>of every attempt made by Kobe during his 20-year career.</a:t>
            </a:r>
          </a:p>
          <a:p>
            <a:pPr marL="342900">
              <a:spcBef>
                <a:spcPts val="1600"/>
              </a:spcBef>
              <a:buFont typeface="+mj-lt"/>
              <a:buAutoNum type="arabicPeriod"/>
            </a:pPr>
            <a:r>
              <a:rPr lang="en-US" altLang="zh-CN" sz="1600" dirty="0">
                <a:solidFill>
                  <a:srgbClr val="000000"/>
                </a:solidFill>
              </a:rPr>
              <a:t>Training data size: </a:t>
            </a:r>
            <a:r>
              <a:rPr lang="en-US" altLang="zh-CN" sz="1600" b="1" dirty="0">
                <a:solidFill>
                  <a:srgbClr val="7030A0"/>
                </a:solidFill>
              </a:rPr>
              <a:t>25697</a:t>
            </a:r>
            <a:r>
              <a:rPr lang="en-US" altLang="zh-CN" sz="1600" dirty="0">
                <a:solidFill>
                  <a:srgbClr val="000000"/>
                </a:solidFill>
              </a:rPr>
              <a:t>    </a:t>
            </a:r>
            <a:br>
              <a:rPr lang="en-US" altLang="zh-CN" sz="1600" dirty="0">
                <a:solidFill>
                  <a:srgbClr val="000000"/>
                </a:solidFill>
              </a:rPr>
            </a:br>
            <a:r>
              <a:rPr lang="en-US" altLang="zh-CN" sz="1600" dirty="0">
                <a:solidFill>
                  <a:srgbClr val="000000"/>
                </a:solidFill>
              </a:rPr>
              <a:t>Predicting data size: </a:t>
            </a:r>
            <a:r>
              <a:rPr lang="en-US" altLang="zh-CN" sz="1600" b="1" dirty="0">
                <a:solidFill>
                  <a:srgbClr val="7030A0"/>
                </a:solidFill>
              </a:rPr>
              <a:t>5000</a:t>
            </a:r>
            <a:endParaRPr lang="en-US" sz="2400" b="1" dirty="0">
              <a:solidFill>
                <a:srgbClr val="7030A0"/>
              </a:solidFill>
            </a:endParaRPr>
          </a:p>
          <a:p>
            <a:pPr marL="0" indent="0">
              <a:spcBef>
                <a:spcPts val="1600"/>
              </a:spcBef>
              <a:buFont typeface="Open Sans"/>
              <a:buNone/>
            </a:pPr>
            <a:r>
              <a:rPr lang="en-US" altLang="zh-CN" dirty="0">
                <a:solidFill>
                  <a:srgbClr val="000000"/>
                </a:solidFill>
              </a:rPr>
              <a:t>	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9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69576" y="1045172"/>
            <a:ext cx="5559552" cy="2691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Key challenges in the our studied problem</a:t>
            </a:r>
            <a:r>
              <a:rPr lang="zh-CN" altLang="en-US" sz="1600" b="1" dirty="0">
                <a:solidFill>
                  <a:srgbClr val="7030A0"/>
                </a:solidFill>
              </a:rPr>
              <a:t> 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sz="1600" dirty="0"/>
              <a:t>How to deal with various categorical features?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sz="1600" dirty="0"/>
              <a:t>Constraint on number of feature and size of dataset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sz="1600" dirty="0"/>
              <a:t>Redundant features or hidden information</a:t>
            </a:r>
          </a:p>
          <a:p>
            <a:pPr marL="457200" lvl="0" indent="-342900" rtl="0">
              <a:spcBef>
                <a:spcPts val="600"/>
              </a:spcBef>
              <a:spcAft>
                <a:spcPts val="600"/>
              </a:spcAft>
              <a:buSzPts val="1800"/>
              <a:buFont typeface="+mj-lt"/>
              <a:buAutoNum type="arabicPeriod"/>
            </a:pPr>
            <a:r>
              <a:rPr lang="zh-CN" sz="1600" dirty="0"/>
              <a:t>There are peaks and troughs during Kobe’s 20-year career. How this information </a:t>
            </a:r>
            <a:r>
              <a:rPr lang="en-US" altLang="zh-CN" sz="1600" dirty="0"/>
              <a:t>could be employed </a:t>
            </a:r>
            <a:r>
              <a:rPr lang="zh-CN" sz="1600" dirty="0"/>
              <a:t>for prediction?</a:t>
            </a:r>
            <a:endParaRPr lang="zh-CN" alt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F9662E-5565-DA47-B3EE-73AABAC32949}"/>
              </a:ext>
            </a:extLst>
          </p:cNvPr>
          <p:cNvSpPr txBox="1">
            <a:spLocks/>
          </p:cNvSpPr>
          <p:nvPr/>
        </p:nvSpPr>
        <p:spPr>
          <a:xfrm>
            <a:off x="311700" y="822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rgbClr val="7030A0"/>
                </a:solidFill>
                <a:latin typeface="Times New Roman" panose="02020603050405020304" pitchFamily="18" charset="0"/>
                <a:ea typeface="PT Sans Narrow"/>
                <a:cs typeface="Times New Roman" panose="02020603050405020304" pitchFamily="18" charset="0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altLang="zh-CN" sz="3200" dirty="0"/>
              <a:t>I. Background</a:t>
            </a:r>
            <a:br>
              <a:rPr lang="en-US" altLang="zh-CN" sz="3200" dirty="0"/>
            </a:br>
            <a:endParaRPr lang="en-US" sz="3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B307BA-348E-4043-9165-10E227BCA604}"/>
              </a:ext>
            </a:extLst>
          </p:cNvPr>
          <p:cNvCxnSpPr>
            <a:cxnSpLocks/>
          </p:cNvCxnSpPr>
          <p:nvPr/>
        </p:nvCxnSpPr>
        <p:spPr>
          <a:xfrm>
            <a:off x="5921844" y="1045172"/>
            <a:ext cx="0" cy="2386054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Shape 81">
            <a:extLst>
              <a:ext uri="{FF2B5EF4-FFF2-40B4-BE49-F238E27FC236}">
                <a16:creationId xmlns:a16="http://schemas.microsoft.com/office/drawing/2014/main" id="{3371DB6E-0BEB-AC4E-A52A-AE1E3E5CDFB9}"/>
              </a:ext>
            </a:extLst>
          </p:cNvPr>
          <p:cNvSpPr txBox="1">
            <a:spLocks/>
          </p:cNvSpPr>
          <p:nvPr/>
        </p:nvSpPr>
        <p:spPr>
          <a:xfrm>
            <a:off x="6256668" y="803712"/>
            <a:ext cx="2763009" cy="262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1" dirty="0">
                <a:solidFill>
                  <a:srgbClr val="7030A0"/>
                </a:solidFill>
              </a:rPr>
              <a:t>Possible solution: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sz="1600" dirty="0"/>
              <a:t>Data visualization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sz="1600" dirty="0"/>
              <a:t>Domain knowledge of basketball game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Feature transformation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Trial and error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zh-CN" sz="1600" dirty="0"/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zh-CN" sz="1600" dirty="0"/>
          </a:p>
          <a:p>
            <a:pPr marL="0" indent="0">
              <a:spcBef>
                <a:spcPts val="1600"/>
              </a:spcBef>
              <a:buFont typeface="Open Sans"/>
              <a:buNone/>
            </a:pPr>
            <a:r>
              <a:rPr lang="en-US" altLang="zh-CN" sz="1600" dirty="0"/>
              <a:t>	</a:t>
            </a:r>
            <a:endParaRPr lang="en-US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575CE0-4FE9-074A-B3DF-D48C4066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668" y="3722048"/>
            <a:ext cx="1638300" cy="12319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A5E5A7-1594-7448-9AAB-17ADB6266AA6}"/>
              </a:ext>
            </a:extLst>
          </p:cNvPr>
          <p:cNvGrpSpPr/>
          <p:nvPr/>
        </p:nvGrpSpPr>
        <p:grpSpPr>
          <a:xfrm>
            <a:off x="304413" y="3736212"/>
            <a:ext cx="6766947" cy="1551139"/>
            <a:chOff x="304413" y="3736212"/>
            <a:chExt cx="6766947" cy="15511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4A6CB5-D4A4-CB49-968E-2CDEB07A6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700" y="3736212"/>
              <a:ext cx="6759660" cy="1551139"/>
            </a:xfrm>
            <a:prstGeom prst="rect">
              <a:avLst/>
            </a:prstGeom>
          </p:spPr>
        </p:pic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0DC39997-64F2-944C-97D0-EE171FB580C2}"/>
                </a:ext>
              </a:extLst>
            </p:cNvPr>
            <p:cNvSpPr txBox="1">
              <a:spLocks/>
            </p:cNvSpPr>
            <p:nvPr/>
          </p:nvSpPr>
          <p:spPr>
            <a:xfrm>
              <a:off x="304413" y="4041198"/>
              <a:ext cx="5128647" cy="63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buNone/>
              </a:pPr>
              <a:r>
                <a:rPr lang="en-US" b="1" dirty="0">
                  <a:solidFill>
                    <a:srgbClr val="7030A0"/>
                  </a:solidFill>
                </a:rPr>
                <a:t>Easy question does not imply a perfect solution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0DAB-056A-0043-A25E-05FFAA0D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B3981-2589-B147-85FC-6F7FF8121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1904" y="947780"/>
            <a:ext cx="7601641" cy="3686597"/>
          </a:xfrm>
        </p:spPr>
        <p:txBody>
          <a:bodyPr/>
          <a:lstStyle/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Background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SzPts val="2400"/>
              <a:buAutoNum type="romanUcPeriod"/>
            </a:pPr>
            <a:r>
              <a:rPr lang="en-US" altLang="zh-CN" sz="2800" b="1" dirty="0">
                <a:solidFill>
                  <a:srgbClr val="7030A0"/>
                </a:solidFill>
              </a:rPr>
              <a:t>Data exploration and feature selection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Proposed feature transformation methods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Training and predicting</a:t>
            </a:r>
          </a:p>
          <a:p>
            <a:pPr marL="647700" lvl="0" indent="-571500">
              <a:spcBef>
                <a:spcPts val="600"/>
              </a:spcBef>
              <a:spcAft>
                <a:spcPts val="600"/>
              </a:spcAft>
              <a:buSzPts val="2400"/>
              <a:buAutoNum type="romanUcPeriod"/>
            </a:pPr>
            <a:r>
              <a:rPr lang="en-US" altLang="zh-CN" sz="2800" dirty="0"/>
              <a:t>Conclusions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5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II. Data exploration and feature selection</a:t>
            </a:r>
            <a:br>
              <a:rPr lang="en-US" altLang="zh-CN" sz="3200" dirty="0"/>
            </a:br>
            <a:endParaRPr lang="en-US" sz="3200" dirty="0"/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7F3B9ED1-3B40-6446-9DEB-D9DA7B0C9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694707"/>
              </p:ext>
            </p:extLst>
          </p:nvPr>
        </p:nvGraphicFramePr>
        <p:xfrm>
          <a:off x="852523" y="660017"/>
          <a:ext cx="7438953" cy="4002447"/>
        </p:xfrm>
        <a:graphic>
          <a:graphicData uri="http://schemas.openxmlformats.org/drawingml/2006/table">
            <a:tbl>
              <a:tblPr firstRow="1" bandRow="1">
                <a:tableStyleId>{C9239A9F-6425-4E98-996C-36511438B1B6}</a:tableStyleId>
              </a:tblPr>
              <a:tblGrid>
                <a:gridCol w="1904427">
                  <a:extLst>
                    <a:ext uri="{9D8B030D-6E8A-4147-A177-3AD203B41FA5}">
                      <a16:colId xmlns:a16="http://schemas.microsoft.com/office/drawing/2014/main" val="117925921"/>
                    </a:ext>
                  </a:extLst>
                </a:gridCol>
                <a:gridCol w="3341342">
                  <a:extLst>
                    <a:ext uri="{9D8B030D-6E8A-4147-A177-3AD203B41FA5}">
                      <a16:colId xmlns:a16="http://schemas.microsoft.com/office/drawing/2014/main" val="485608122"/>
                    </a:ext>
                  </a:extLst>
                </a:gridCol>
                <a:gridCol w="2193184">
                  <a:extLst>
                    <a:ext uri="{9D8B030D-6E8A-4147-A177-3AD203B41FA5}">
                      <a16:colId xmlns:a16="http://schemas.microsoft.com/office/drawing/2014/main" val="774822259"/>
                    </a:ext>
                  </a:extLst>
                </a:gridCol>
              </a:tblGrid>
              <a:tr h="344847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overview of 24 available feature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205330"/>
                  </a:ext>
                </a:extLst>
              </a:tr>
              <a:tr h="292315">
                <a:tc rowSpan="2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Action related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shot 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(55)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20548"/>
                  </a:ext>
                </a:extLst>
              </a:tr>
              <a:tr h="2923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combined shot type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(6)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78277"/>
                  </a:ext>
                </a:extLst>
              </a:tr>
              <a:tr h="292315">
                <a:tc rowSpan="4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Location related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 x, location y, latitude, longitude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discrete scalar value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975731"/>
                  </a:ext>
                </a:extLst>
              </a:tr>
              <a:tr h="2923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shot zone basic/range/area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(5,6,6)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701452"/>
                  </a:ext>
                </a:extLst>
              </a:tr>
              <a:tr h="2923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shot distance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scalar value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386842"/>
                  </a:ext>
                </a:extLst>
              </a:tr>
              <a:tr h="2923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field point indictor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(2)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40960"/>
                  </a:ext>
                </a:extLst>
              </a:tr>
              <a:tr h="292315">
                <a:tc rowSpan="4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Time related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(4)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44880"/>
                  </a:ext>
                </a:extLst>
              </a:tr>
              <a:tr h="2923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(20)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520090"/>
                  </a:ext>
                </a:extLst>
              </a:tr>
              <a:tr h="2923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remaining second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(60)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78522"/>
                  </a:ext>
                </a:extLst>
              </a:tr>
              <a:tr h="2923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remaining minutes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(12)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797211"/>
                  </a:ext>
                </a:extLst>
              </a:tr>
              <a:tr h="29231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Other factor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type (playoffs or regular), host or visit, opponent, game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99093748"/>
                  </a:ext>
                </a:extLst>
              </a:tr>
              <a:tr h="29231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Irrelevant factor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id, team name, game id, game event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8411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33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II. Data exploration and feature selection</a:t>
            </a: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4" name="Shape 93">
            <a:extLst>
              <a:ext uri="{FF2B5EF4-FFF2-40B4-BE49-F238E27FC236}">
                <a16:creationId xmlns:a16="http://schemas.microsoft.com/office/drawing/2014/main" id="{8E7D6F54-B13B-844B-B5C6-DDDF4F198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83820" y="542144"/>
            <a:ext cx="3153395" cy="49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1" i="1" dirty="0">
                <a:solidFill>
                  <a:schemeClr val="accent4">
                    <a:lumMod val="75000"/>
                  </a:schemeClr>
                </a:solidFill>
              </a:rPr>
              <a:t>Type1: Action related features</a:t>
            </a:r>
            <a:endParaRPr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Shape 93">
            <a:extLst>
              <a:ext uri="{FF2B5EF4-FFF2-40B4-BE49-F238E27FC236}">
                <a16:creationId xmlns:a16="http://schemas.microsoft.com/office/drawing/2014/main" id="{BAD70D4A-E98E-C84A-ABB9-E1C58105119C}"/>
              </a:ext>
            </a:extLst>
          </p:cNvPr>
          <p:cNvSpPr txBox="1">
            <a:spLocks/>
          </p:cNvSpPr>
          <p:nvPr/>
        </p:nvSpPr>
        <p:spPr>
          <a:xfrm>
            <a:off x="4633679" y="3655439"/>
            <a:ext cx="4198621" cy="114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Observations:</a:t>
            </a:r>
          </a:p>
          <a:p>
            <a:pPr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Different shot actions have different accuracies</a:t>
            </a:r>
          </a:p>
          <a:p>
            <a:pPr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Combined shot type is a coarse cluster of shot action type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A57772-1FD4-7E4F-9168-D0CFEF27D562}"/>
              </a:ext>
            </a:extLst>
          </p:cNvPr>
          <p:cNvGrpSpPr/>
          <p:nvPr/>
        </p:nvGrpSpPr>
        <p:grpSpPr>
          <a:xfrm>
            <a:off x="311700" y="1154734"/>
            <a:ext cx="3835000" cy="3554428"/>
            <a:chOff x="311700" y="1021763"/>
            <a:chExt cx="3949769" cy="3832827"/>
          </a:xfrm>
        </p:grpSpPr>
        <p:pic>
          <p:nvPicPr>
            <p:cNvPr id="5" name="Shape 101">
              <a:extLst>
                <a:ext uri="{FF2B5EF4-FFF2-40B4-BE49-F238E27FC236}">
                  <a16:creationId xmlns:a16="http://schemas.microsoft.com/office/drawing/2014/main" id="{3D425362-B517-3D40-B294-543A9D071EE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1700" y="1021763"/>
              <a:ext cx="3949769" cy="3355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93">
              <a:extLst>
                <a:ext uri="{FF2B5EF4-FFF2-40B4-BE49-F238E27FC236}">
                  <a16:creationId xmlns:a16="http://schemas.microsoft.com/office/drawing/2014/main" id="{9827A31C-9A91-954C-93CC-A74EA7C30878}"/>
                </a:ext>
              </a:extLst>
            </p:cNvPr>
            <p:cNvSpPr txBox="1">
              <a:spLocks/>
            </p:cNvSpPr>
            <p:nvPr/>
          </p:nvSpPr>
          <p:spPr>
            <a:xfrm>
              <a:off x="829178" y="4364534"/>
              <a:ext cx="2975641" cy="490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100" dirty="0">
                  <a:solidFill>
                    <a:srgbClr val="002060"/>
                  </a:solidFill>
                </a:rPr>
                <a:t>Fig.1 Accuracy vs shot type (55 categories)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5F5ABF-F6E9-8447-A391-3AD7DA5425E0}"/>
              </a:ext>
            </a:extLst>
          </p:cNvPr>
          <p:cNvGrpSpPr/>
          <p:nvPr/>
        </p:nvGrpSpPr>
        <p:grpSpPr>
          <a:xfrm>
            <a:off x="4869180" y="904468"/>
            <a:ext cx="4188135" cy="2636153"/>
            <a:chOff x="4657252" y="1077531"/>
            <a:chExt cx="4188135" cy="2636153"/>
          </a:xfrm>
        </p:grpSpPr>
        <p:pic>
          <p:nvPicPr>
            <p:cNvPr id="6" name="Shape 100">
              <a:extLst>
                <a:ext uri="{FF2B5EF4-FFF2-40B4-BE49-F238E27FC236}">
                  <a16:creationId xmlns:a16="http://schemas.microsoft.com/office/drawing/2014/main" id="{225726E9-5AF4-DB44-9ACE-BB1D4F468BD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7625" y="1077531"/>
              <a:ext cx="2636257" cy="22550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Shape 93">
              <a:extLst>
                <a:ext uri="{FF2B5EF4-FFF2-40B4-BE49-F238E27FC236}">
                  <a16:creationId xmlns:a16="http://schemas.microsoft.com/office/drawing/2014/main" id="{5F8AA317-4FF4-1E43-B229-F63AD356158F}"/>
                </a:ext>
              </a:extLst>
            </p:cNvPr>
            <p:cNvSpPr txBox="1">
              <a:spLocks/>
            </p:cNvSpPr>
            <p:nvPr/>
          </p:nvSpPr>
          <p:spPr>
            <a:xfrm>
              <a:off x="4657252" y="3223628"/>
              <a:ext cx="4188135" cy="490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200" dirty="0">
                  <a:solidFill>
                    <a:srgbClr val="002060"/>
                  </a:solidFill>
                </a:rPr>
                <a:t>Fig.2 Accuracy vs combined shot type (6 categories)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8149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2EED537-66C4-AB46-9B2D-E4CCFF5829C4}"/>
              </a:ext>
            </a:extLst>
          </p:cNvPr>
          <p:cNvGrpSpPr/>
          <p:nvPr/>
        </p:nvGrpSpPr>
        <p:grpSpPr>
          <a:xfrm>
            <a:off x="3176519" y="681607"/>
            <a:ext cx="2935689" cy="2188776"/>
            <a:chOff x="4332440" y="678294"/>
            <a:chExt cx="4347567" cy="2743195"/>
          </a:xfrm>
        </p:grpSpPr>
        <p:sp>
          <p:nvSpPr>
            <p:cNvPr id="10" name="Shape 93">
              <a:extLst>
                <a:ext uri="{FF2B5EF4-FFF2-40B4-BE49-F238E27FC236}">
                  <a16:creationId xmlns:a16="http://schemas.microsoft.com/office/drawing/2014/main" id="{5F8AA317-4FF4-1E43-B229-F63AD356158F}"/>
                </a:ext>
              </a:extLst>
            </p:cNvPr>
            <p:cNvSpPr txBox="1">
              <a:spLocks/>
            </p:cNvSpPr>
            <p:nvPr/>
          </p:nvSpPr>
          <p:spPr>
            <a:xfrm>
              <a:off x="4332440" y="3083590"/>
              <a:ext cx="3879862" cy="337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200" dirty="0">
                  <a:solidFill>
                    <a:srgbClr val="002060"/>
                  </a:solidFill>
                </a:rPr>
                <a:t>Fig.4 shot zone basic (7 categories)</a:t>
              </a:r>
            </a:p>
          </p:txBody>
        </p:sp>
        <p:pic>
          <p:nvPicPr>
            <p:cNvPr id="13" name="Shape 109">
              <a:extLst>
                <a:ext uri="{FF2B5EF4-FFF2-40B4-BE49-F238E27FC236}">
                  <a16:creationId xmlns:a16="http://schemas.microsoft.com/office/drawing/2014/main" id="{CF6CACDF-323A-6B44-A3C2-98838D041C5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47777" y="678294"/>
              <a:ext cx="4132230" cy="24724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18FD1-3D57-F74E-AEA6-8A9AB325C27E}"/>
              </a:ext>
            </a:extLst>
          </p:cNvPr>
          <p:cNvGrpSpPr/>
          <p:nvPr/>
        </p:nvGrpSpPr>
        <p:grpSpPr>
          <a:xfrm>
            <a:off x="6257614" y="785944"/>
            <a:ext cx="2741975" cy="2216932"/>
            <a:chOff x="872112" y="2704518"/>
            <a:chExt cx="2741975" cy="2216932"/>
          </a:xfrm>
        </p:grpSpPr>
        <p:pic>
          <p:nvPicPr>
            <p:cNvPr id="15" name="Shape 116">
              <a:extLst>
                <a:ext uri="{FF2B5EF4-FFF2-40B4-BE49-F238E27FC236}">
                  <a16:creationId xmlns:a16="http://schemas.microsoft.com/office/drawing/2014/main" id="{689C17AA-45E7-254A-8B5A-DDDA2A319A3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79338" y="2704518"/>
              <a:ext cx="2534749" cy="1901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hape 93">
              <a:extLst>
                <a:ext uri="{FF2B5EF4-FFF2-40B4-BE49-F238E27FC236}">
                  <a16:creationId xmlns:a16="http://schemas.microsoft.com/office/drawing/2014/main" id="{0EED3FA7-E6DE-A543-A461-AC7D7E9FE2C7}"/>
                </a:ext>
              </a:extLst>
            </p:cNvPr>
            <p:cNvSpPr txBox="1">
              <a:spLocks/>
            </p:cNvSpPr>
            <p:nvPr/>
          </p:nvSpPr>
          <p:spPr>
            <a:xfrm>
              <a:off x="872112" y="4569024"/>
              <a:ext cx="2304426" cy="352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Fig.5 Shot zone range (5 categories)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35EB7E-B601-8B44-AF8C-9AE9F6083B75}"/>
              </a:ext>
            </a:extLst>
          </p:cNvPr>
          <p:cNvGrpSpPr/>
          <p:nvPr/>
        </p:nvGrpSpPr>
        <p:grpSpPr>
          <a:xfrm>
            <a:off x="273302" y="2583359"/>
            <a:ext cx="2692271" cy="2454942"/>
            <a:chOff x="3323046" y="2472083"/>
            <a:chExt cx="2692271" cy="2454942"/>
          </a:xfrm>
        </p:grpSpPr>
        <p:pic>
          <p:nvPicPr>
            <p:cNvPr id="16" name="Shape 117">
              <a:extLst>
                <a:ext uri="{FF2B5EF4-FFF2-40B4-BE49-F238E27FC236}">
                  <a16:creationId xmlns:a16="http://schemas.microsoft.com/office/drawing/2014/main" id="{429C67D7-A0DC-D34E-86B0-2ACE85A1BFC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3383" y="2472083"/>
              <a:ext cx="2501934" cy="2135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93">
              <a:extLst>
                <a:ext uri="{FF2B5EF4-FFF2-40B4-BE49-F238E27FC236}">
                  <a16:creationId xmlns:a16="http://schemas.microsoft.com/office/drawing/2014/main" id="{F48C31ED-0E69-4946-ACBC-723748349D84}"/>
                </a:ext>
              </a:extLst>
            </p:cNvPr>
            <p:cNvSpPr txBox="1">
              <a:spLocks/>
            </p:cNvSpPr>
            <p:nvPr/>
          </p:nvSpPr>
          <p:spPr>
            <a:xfrm>
              <a:off x="3323046" y="4574599"/>
              <a:ext cx="2475578" cy="352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Fig.6 3PT Field indicator (2 categories)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1EA3D1-3E84-EC44-A3D4-93E5A8983670}"/>
              </a:ext>
            </a:extLst>
          </p:cNvPr>
          <p:cNvGrpSpPr/>
          <p:nvPr/>
        </p:nvGrpSpPr>
        <p:grpSpPr>
          <a:xfrm>
            <a:off x="372531" y="785944"/>
            <a:ext cx="2730555" cy="2166080"/>
            <a:chOff x="243300" y="1063642"/>
            <a:chExt cx="3817920" cy="2793206"/>
          </a:xfrm>
        </p:grpSpPr>
        <p:sp>
          <p:nvSpPr>
            <p:cNvPr id="8" name="Shape 93">
              <a:extLst>
                <a:ext uri="{FF2B5EF4-FFF2-40B4-BE49-F238E27FC236}">
                  <a16:creationId xmlns:a16="http://schemas.microsoft.com/office/drawing/2014/main" id="{9827A31C-9A91-954C-93CC-A74EA7C30878}"/>
                </a:ext>
              </a:extLst>
            </p:cNvPr>
            <p:cNvSpPr txBox="1">
              <a:spLocks/>
            </p:cNvSpPr>
            <p:nvPr/>
          </p:nvSpPr>
          <p:spPr>
            <a:xfrm>
              <a:off x="243300" y="3402387"/>
              <a:ext cx="3068480" cy="454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Fig.3 Shot zone area (6 categories)</a:t>
              </a:r>
            </a:p>
          </p:txBody>
        </p:sp>
        <p:pic>
          <p:nvPicPr>
            <p:cNvPr id="12" name="Shape 108">
              <a:extLst>
                <a:ext uri="{FF2B5EF4-FFF2-40B4-BE49-F238E27FC236}">
                  <a16:creationId xmlns:a16="http://schemas.microsoft.com/office/drawing/2014/main" id="{4837D2AB-6DB9-AF4B-A809-1429B090F12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6240" y="1063642"/>
              <a:ext cx="3604980" cy="2317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II. Data exploration and feature selection</a:t>
            </a: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4" name="Shape 93">
            <a:extLst>
              <a:ext uri="{FF2B5EF4-FFF2-40B4-BE49-F238E27FC236}">
                <a16:creationId xmlns:a16="http://schemas.microsoft.com/office/drawing/2014/main" id="{8E7D6F54-B13B-844B-B5C6-DDDF4F198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83820" y="542144"/>
            <a:ext cx="5128260" cy="49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1" i="1" dirty="0">
                <a:solidFill>
                  <a:schemeClr val="accent4">
                    <a:lumMod val="75000"/>
                  </a:schemeClr>
                </a:solidFill>
              </a:rPr>
              <a:t>Type2: Location related features</a:t>
            </a:r>
            <a:r>
              <a:rPr lang="zh-Hans" altLang="en-US" sz="16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Hans" sz="1600" b="1" i="1" dirty="0">
                <a:solidFill>
                  <a:schemeClr val="accent4">
                    <a:lumMod val="75000"/>
                  </a:schemeClr>
                </a:solidFill>
              </a:rPr>
              <a:t>(number of attempts)</a:t>
            </a:r>
            <a:endParaRPr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Shape 93">
            <a:extLst>
              <a:ext uri="{FF2B5EF4-FFF2-40B4-BE49-F238E27FC236}">
                <a16:creationId xmlns:a16="http://schemas.microsoft.com/office/drawing/2014/main" id="{0516326D-C3AA-114B-8D49-23F083CD79CD}"/>
              </a:ext>
            </a:extLst>
          </p:cNvPr>
          <p:cNvSpPr txBox="1">
            <a:spLocks/>
          </p:cNvSpPr>
          <p:nvPr/>
        </p:nvSpPr>
        <p:spPr>
          <a:xfrm>
            <a:off x="3321925" y="3253722"/>
            <a:ext cx="5240114" cy="1609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Observations:</a:t>
            </a:r>
          </a:p>
          <a:p>
            <a:pPr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These 4 features are different partitions of a court</a:t>
            </a:r>
          </a:p>
          <a:p>
            <a:pPr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They characterize court from different perspective with a more focus on domain knowledge</a:t>
            </a:r>
          </a:p>
          <a:p>
            <a:pPr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There exists redundancy between features</a:t>
            </a:r>
          </a:p>
          <a:p>
            <a:pPr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Which feature is best is unknown </a:t>
            </a:r>
          </a:p>
        </p:txBody>
      </p:sp>
    </p:spTree>
    <p:extLst>
      <p:ext uri="{BB962C8B-B14F-4D97-AF65-F5344CB8AC3E}">
        <p14:creationId xmlns:p14="http://schemas.microsoft.com/office/powerpoint/2010/main" val="2755126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B25894F-2B1E-6A47-9E67-06265700091D}"/>
              </a:ext>
            </a:extLst>
          </p:cNvPr>
          <p:cNvGrpSpPr/>
          <p:nvPr/>
        </p:nvGrpSpPr>
        <p:grpSpPr>
          <a:xfrm>
            <a:off x="6923268" y="468888"/>
            <a:ext cx="2021380" cy="4537452"/>
            <a:chOff x="6923268" y="468888"/>
            <a:chExt cx="2021380" cy="4537452"/>
          </a:xfrm>
        </p:grpSpPr>
        <p:pic>
          <p:nvPicPr>
            <p:cNvPr id="16" name="Shape 117">
              <a:extLst>
                <a:ext uri="{FF2B5EF4-FFF2-40B4-BE49-F238E27FC236}">
                  <a16:creationId xmlns:a16="http://schemas.microsoft.com/office/drawing/2014/main" id="{429C67D7-A0DC-D34E-86B0-2ACE85A1BFC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923268" y="3526925"/>
              <a:ext cx="1984605" cy="1479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Shape 108">
              <a:extLst>
                <a:ext uri="{FF2B5EF4-FFF2-40B4-BE49-F238E27FC236}">
                  <a16:creationId xmlns:a16="http://schemas.microsoft.com/office/drawing/2014/main" id="{4837D2AB-6DB9-AF4B-A809-1429B090F12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0888" y="2459484"/>
              <a:ext cx="2013760" cy="1609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109">
              <a:extLst>
                <a:ext uri="{FF2B5EF4-FFF2-40B4-BE49-F238E27FC236}">
                  <a16:creationId xmlns:a16="http://schemas.microsoft.com/office/drawing/2014/main" id="{CF6CACDF-323A-6B44-A3C2-98838D041C5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60043" y="1426929"/>
              <a:ext cx="1955450" cy="1455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116">
              <a:extLst>
                <a:ext uri="{FF2B5EF4-FFF2-40B4-BE49-F238E27FC236}">
                  <a16:creationId xmlns:a16="http://schemas.microsoft.com/office/drawing/2014/main" id="{689C17AA-45E7-254A-8B5A-DDDA2A319A3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60044" y="468888"/>
              <a:ext cx="1872255" cy="13065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943A75-6B92-F64B-9514-0DAF9C5A12A6}"/>
              </a:ext>
            </a:extLst>
          </p:cNvPr>
          <p:cNvGrpSpPr/>
          <p:nvPr/>
        </p:nvGrpSpPr>
        <p:grpSpPr>
          <a:xfrm>
            <a:off x="349350" y="1081244"/>
            <a:ext cx="5655300" cy="2991950"/>
            <a:chOff x="196860" y="1065554"/>
            <a:chExt cx="5588068" cy="2886742"/>
          </a:xfrm>
        </p:grpSpPr>
        <p:pic>
          <p:nvPicPr>
            <p:cNvPr id="22" name="Shape 124">
              <a:extLst>
                <a:ext uri="{FF2B5EF4-FFF2-40B4-BE49-F238E27FC236}">
                  <a16:creationId xmlns:a16="http://schemas.microsoft.com/office/drawing/2014/main" id="{8548596A-DC8A-7C4A-B54A-CEC1DD6C544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-1590" r="10096"/>
            <a:stretch/>
          </p:blipFill>
          <p:spPr>
            <a:xfrm>
              <a:off x="196860" y="1065554"/>
              <a:ext cx="5588068" cy="2610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93">
              <a:extLst>
                <a:ext uri="{FF2B5EF4-FFF2-40B4-BE49-F238E27FC236}">
                  <a16:creationId xmlns:a16="http://schemas.microsoft.com/office/drawing/2014/main" id="{F48C31ED-0E69-4946-ACBC-723748349D84}"/>
                </a:ext>
              </a:extLst>
            </p:cNvPr>
            <p:cNvSpPr txBox="1">
              <a:spLocks/>
            </p:cNvSpPr>
            <p:nvPr/>
          </p:nvSpPr>
          <p:spPr>
            <a:xfrm>
              <a:off x="1492877" y="3599019"/>
              <a:ext cx="2978420" cy="353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Open Sans"/>
                <a:buChar char="●"/>
                <a:defRPr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114300" indent="0">
                <a:spcAft>
                  <a:spcPts val="600"/>
                </a:spcAft>
                <a:buNone/>
              </a:pPr>
              <a:r>
                <a:rPr lang="en-US" sz="1050" dirty="0">
                  <a:solidFill>
                    <a:srgbClr val="002060"/>
                  </a:solidFill>
                </a:rPr>
                <a:t>Fig.7 Accuracy vs different location of the court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898A78-3A8E-EA4C-84AC-A9204D38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II. Data exploration and feature selection</a:t>
            </a:r>
            <a:br>
              <a:rPr lang="en-US" altLang="zh-CN" sz="3200" dirty="0"/>
            </a:br>
            <a:endParaRPr lang="en-US" sz="3200" dirty="0"/>
          </a:p>
        </p:txBody>
      </p:sp>
      <p:sp>
        <p:nvSpPr>
          <p:cNvPr id="4" name="Shape 93">
            <a:extLst>
              <a:ext uri="{FF2B5EF4-FFF2-40B4-BE49-F238E27FC236}">
                <a16:creationId xmlns:a16="http://schemas.microsoft.com/office/drawing/2014/main" id="{8E7D6F54-B13B-844B-B5C6-DDDF4F198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83820" y="542144"/>
            <a:ext cx="5143500" cy="495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b="1" i="1" dirty="0">
                <a:solidFill>
                  <a:schemeClr val="accent4">
                    <a:lumMod val="75000"/>
                  </a:schemeClr>
                </a:solidFill>
              </a:rPr>
              <a:t>Type2: Location related features </a:t>
            </a:r>
            <a:r>
              <a:rPr lang="en-US" altLang="zh-Hans" sz="1600" b="1" i="1" dirty="0">
                <a:solidFill>
                  <a:schemeClr val="accent4">
                    <a:lumMod val="75000"/>
                  </a:schemeClr>
                </a:solidFill>
              </a:rPr>
              <a:t>(accuracy)</a:t>
            </a:r>
            <a:endParaRPr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270CE5-8ED1-3446-AA04-1D27C806DFEA}"/>
              </a:ext>
            </a:extLst>
          </p:cNvPr>
          <p:cNvCxnSpPr/>
          <p:nvPr/>
        </p:nvCxnSpPr>
        <p:spPr>
          <a:xfrm>
            <a:off x="5928360" y="1600200"/>
            <a:ext cx="1031683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022FAE-5F03-0946-807A-72F07C4DE61F}"/>
              </a:ext>
            </a:extLst>
          </p:cNvPr>
          <p:cNvCxnSpPr>
            <a:cxnSpLocks/>
          </p:cNvCxnSpPr>
          <p:nvPr/>
        </p:nvCxnSpPr>
        <p:spPr>
          <a:xfrm>
            <a:off x="5910063" y="1704081"/>
            <a:ext cx="1049979" cy="5410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41A36D-F7CF-8047-A80F-CC7AADF01C21}"/>
              </a:ext>
            </a:extLst>
          </p:cNvPr>
          <p:cNvCxnSpPr>
            <a:cxnSpLocks/>
          </p:cNvCxnSpPr>
          <p:nvPr/>
        </p:nvCxnSpPr>
        <p:spPr>
          <a:xfrm>
            <a:off x="5913782" y="1866992"/>
            <a:ext cx="1075415" cy="1548647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B75E6A-00BA-7C43-8AC2-255FBE43CC6B}"/>
              </a:ext>
            </a:extLst>
          </p:cNvPr>
          <p:cNvCxnSpPr>
            <a:cxnSpLocks/>
          </p:cNvCxnSpPr>
          <p:nvPr/>
        </p:nvCxnSpPr>
        <p:spPr>
          <a:xfrm>
            <a:off x="5892382" y="1978278"/>
            <a:ext cx="1030885" cy="276699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Shape 93">
            <a:extLst>
              <a:ext uri="{FF2B5EF4-FFF2-40B4-BE49-F238E27FC236}">
                <a16:creationId xmlns:a16="http://schemas.microsoft.com/office/drawing/2014/main" id="{9F0D276B-2031-6843-9BC1-2894679F6249}"/>
              </a:ext>
            </a:extLst>
          </p:cNvPr>
          <p:cNvSpPr txBox="1">
            <a:spLocks/>
          </p:cNvSpPr>
          <p:nvPr/>
        </p:nvSpPr>
        <p:spPr>
          <a:xfrm>
            <a:off x="419101" y="4249231"/>
            <a:ext cx="3619499" cy="4092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Observations: they all seem to be useful data</a:t>
            </a:r>
          </a:p>
        </p:txBody>
      </p:sp>
    </p:spTree>
    <p:extLst>
      <p:ext uri="{BB962C8B-B14F-4D97-AF65-F5344CB8AC3E}">
        <p14:creationId xmlns:p14="http://schemas.microsoft.com/office/powerpoint/2010/main" val="2241304659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1166</Words>
  <Application>Microsoft Macintosh PowerPoint</Application>
  <PresentationFormat>On-screen Show (16:9)</PresentationFormat>
  <Paragraphs>285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Open Sans</vt:lpstr>
      <vt:lpstr>Times New Roman</vt:lpstr>
      <vt:lpstr>PT Sans Narrow</vt:lpstr>
      <vt:lpstr>Cambria Math</vt:lpstr>
      <vt:lpstr>Tropic</vt:lpstr>
      <vt:lpstr>Kobe Shot Prediction</vt:lpstr>
      <vt:lpstr>Content</vt:lpstr>
      <vt:lpstr>I. Background </vt:lpstr>
      <vt:lpstr>PowerPoint Presentation</vt:lpstr>
      <vt:lpstr>Content</vt:lpstr>
      <vt:lpstr>II. Data exploration and feature selection </vt:lpstr>
      <vt:lpstr>II. Data exploration and feature selection </vt:lpstr>
      <vt:lpstr>II. Data exploration and feature selection </vt:lpstr>
      <vt:lpstr>II. Data exploration and feature selection </vt:lpstr>
      <vt:lpstr>II. Data exploration and feature selection </vt:lpstr>
      <vt:lpstr>II. Data exploration and feature selection </vt:lpstr>
      <vt:lpstr>II. Data exploration and feature selection </vt:lpstr>
      <vt:lpstr>Content</vt:lpstr>
      <vt:lpstr>III. Proposed feature transformation methods </vt:lpstr>
      <vt:lpstr>III. Proposed feature transformation methods </vt:lpstr>
      <vt:lpstr>III. Proposed feature transformation methods </vt:lpstr>
      <vt:lpstr>III. Proposed feature transformation methods </vt:lpstr>
      <vt:lpstr>Content</vt:lpstr>
      <vt:lpstr>IV. Training and predicting </vt:lpstr>
      <vt:lpstr>IV. Training and predicting</vt:lpstr>
      <vt:lpstr>Content</vt:lpstr>
      <vt:lpstr>V. Conclusions  </vt:lpstr>
      <vt:lpstr>V. Conclusions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Kobe Shot Prediction</dc:title>
  <cp:lastModifiedBy>Zhang, Yi</cp:lastModifiedBy>
  <cp:revision>111</cp:revision>
  <dcterms:modified xsi:type="dcterms:W3CDTF">2018-05-09T18:45:29Z</dcterms:modified>
</cp:coreProperties>
</file>